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5143500" cy="9144000"/>
  <p:embeddedFontLst>
    <p:embeddedFont>
      <p:font typeface="Inter" panose="02000503000000020004" pitchFamily="2" charset="0"/>
      <p:regular r:id="rId18"/>
      <p:bold r:id="rId19"/>
      <p:italic r:id="rId20"/>
      <p:boldItalic r:id="rId21"/>
    </p:embeddedFont>
    <p:embeddedFont>
      <p:font typeface="Inter Black" panose="02000503000000020004" pitchFamily="2" charset="0"/>
      <p:bold r:id="rId22"/>
      <p:italic r:id="rId23"/>
      <p:boldItalic r:id="rId24"/>
    </p:embeddedFont>
    <p:embeddedFont>
      <p:font typeface="Inter Light" panose="02000503000000020004" pitchFamily="2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hNDFNJlX/QQ0MtdBNHwWgZq6wh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26"/>
  </p:normalViewPr>
  <p:slideViewPr>
    <p:cSldViewPr snapToGrid="0">
      <p:cViewPr varScale="1">
        <p:scale>
          <a:sx n="160" d="100"/>
          <a:sy n="160" d="100"/>
        </p:scale>
        <p:origin x="78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customschemas.google.com/relationships/presentationmetadata" Target="meta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" name="Google Shape;25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" name="Google Shape;26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" name="Google Shape;5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5" name="Google Shape;55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5" name="Google Shape;14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8" name="Google Shape;21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" name="Google Shape;25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97bb33299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" name="Google Shape;278;g397bb332992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g397bb332992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6" name="Google Shape;306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5" name="Google Shape;33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6" name="Google Shape;366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5" name="Google Shape;395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6" name="Google Shape;396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1" name="Google Shape;421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2.jp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jp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.jp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6.png"/><Relationship Id="rId4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jp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jp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6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2.jp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6.jp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.png"/><Relationship Id="rId9" Type="http://schemas.openxmlformats.org/officeDocument/2006/relationships/image" Target="../media/image7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"/>
          <p:cNvSpPr/>
          <p:nvPr/>
        </p:nvSpPr>
        <p:spPr>
          <a:xfrm>
            <a:off x="714375" y="1743075"/>
            <a:ext cx="5686425" cy="1381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00"/>
              <a:buFont typeface="Inter Black"/>
              <a:buNone/>
            </a:pPr>
            <a:r>
              <a:rPr lang="en-US" sz="3400" b="1" i="0" u="none" strike="noStrike" cap="none" dirty="0">
                <a:solidFill>
                  <a:srgbClr val="FFFFFF"/>
                </a:solidFill>
                <a:latin typeface="Inter Black"/>
                <a:ea typeface="Inter Black"/>
                <a:cs typeface="Inter Black"/>
                <a:sym typeface="Inter Black"/>
              </a:rPr>
              <a:t>FINANCIAL NEWS RAG</a:t>
            </a:r>
            <a:br>
              <a:rPr lang="en-US" sz="3400" b="1" i="0" u="none" strike="noStrike" cap="none" dirty="0">
                <a:solidFill>
                  <a:srgbClr val="FFFFFF"/>
                </a:solidFill>
                <a:latin typeface="Inter Black"/>
                <a:ea typeface="Inter Black"/>
                <a:cs typeface="Inter Black"/>
                <a:sym typeface="Inter Black"/>
              </a:rPr>
            </a:br>
            <a:r>
              <a:rPr lang="en-US" sz="3400" b="1" i="0" u="none" strike="noStrike" cap="none" dirty="0">
                <a:solidFill>
                  <a:srgbClr val="FFFFFF"/>
                </a:solidFill>
                <a:latin typeface="Inter Black"/>
                <a:ea typeface="Inter Black"/>
                <a:cs typeface="Inter Black"/>
                <a:sym typeface="Inter Black"/>
              </a:rPr>
              <a:t>WITH SENTIMENT ANALYSIS</a:t>
            </a:r>
            <a:endParaRPr sz="3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714375" y="3423252"/>
            <a:ext cx="4286250" cy="414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1250"/>
              <a:buFont typeface="Inter Light"/>
              <a:buNone/>
            </a:pPr>
            <a:r>
              <a:rPr lang="en-US" sz="1250" b="0" i="0" u="none" strike="noStrike" cap="none">
                <a:solidFill>
                  <a:srgbClr val="94A3B8"/>
                </a:solidFill>
                <a:latin typeface="Inter Light"/>
                <a:ea typeface="Inter Light"/>
                <a:cs typeface="Inter Light"/>
                <a:sym typeface="Inter Light"/>
              </a:rPr>
              <a:t>GenAI Capstone Project</a:t>
            </a:r>
            <a:br>
              <a:rPr lang="en-US" sz="1250" b="0" i="0" u="none" strike="noStrike" cap="none">
                <a:solidFill>
                  <a:srgbClr val="94A3B8"/>
                </a:solidFill>
                <a:latin typeface="Inter Light"/>
                <a:ea typeface="Inter Light"/>
                <a:cs typeface="Inter Light"/>
                <a:sym typeface="Inter Light"/>
              </a:rPr>
            </a:br>
            <a:r>
              <a:rPr lang="en-US" sz="1250" b="0" i="0" u="none" strike="noStrike" cap="none">
                <a:solidFill>
                  <a:srgbClr val="94A3B8"/>
                </a:solidFill>
                <a:latin typeface="Inter Light"/>
                <a:ea typeface="Inter Light"/>
                <a:cs typeface="Inter Light"/>
                <a:sym typeface="Inter Light"/>
              </a:rPr>
              <a:t>By Jack Park, Irene Xu, Christina Han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6400800" y="0"/>
            <a:ext cx="2743200" cy="5143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1"/>
          <p:cNvSpPr/>
          <p:nvPr/>
        </p:nvSpPr>
        <p:spPr>
          <a:xfrm>
            <a:off x="6400800" y="0"/>
            <a:ext cx="7144" cy="5143500"/>
          </a:xfrm>
          <a:prstGeom prst="rect">
            <a:avLst/>
          </a:prstGeom>
          <a:solidFill>
            <a:srgbClr val="D7F2F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1"/>
          <p:cNvSpPr/>
          <p:nvPr/>
        </p:nvSpPr>
        <p:spPr>
          <a:xfrm>
            <a:off x="6686550" y="4593431"/>
            <a:ext cx="2457450" cy="121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750"/>
              <a:buFont typeface="Inter"/>
              <a:buNone/>
            </a:pPr>
            <a:r>
              <a:rPr lang="en-US" sz="75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STRATEGIC INTELLIGENCE // 2026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/>
          <p:cNvSpPr/>
          <p:nvPr/>
        </p:nvSpPr>
        <p:spPr>
          <a:xfrm rot="-5400000">
            <a:off x="5684639" y="3336131"/>
            <a:ext cx="2080617" cy="105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6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CONFIDENTIAL &amp; PROPRIETARY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2"/>
          <p:cNvSpPr/>
          <p:nvPr/>
        </p:nvSpPr>
        <p:spPr>
          <a:xfrm>
            <a:off x="714375" y="0"/>
            <a:ext cx="7715250" cy="106799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30" name="Google Shape;30;p2"/>
          <p:cNvSpPr/>
          <p:nvPr/>
        </p:nvSpPr>
        <p:spPr>
          <a:xfrm>
            <a:off x="714375" y="1060847"/>
            <a:ext cx="7715250" cy="7144"/>
          </a:xfrm>
          <a:prstGeom prst="rect">
            <a:avLst/>
          </a:prstGeom>
          <a:solidFill>
            <a:srgbClr val="C3E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31" name="Google Shape;31;p2"/>
          <p:cNvSpPr/>
          <p:nvPr/>
        </p:nvSpPr>
        <p:spPr>
          <a:xfrm>
            <a:off x="714375" y="571500"/>
            <a:ext cx="77152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Inter Black"/>
              <a:buNone/>
            </a:pPr>
            <a:r>
              <a:rPr lang="en-US" sz="3000" b="1" i="0" u="none" strike="noStrike" cap="none" dirty="0">
                <a:solidFill>
                  <a:srgbClr val="FFFFFF"/>
                </a:solidFill>
                <a:latin typeface="Inter Black"/>
                <a:ea typeface="Inter Black"/>
                <a:cs typeface="Inter Black"/>
                <a:sym typeface="Inter Black"/>
              </a:rPr>
              <a:t>PROBLEM &amp; CUSTOMER CONTEXT</a:t>
            </a:r>
            <a:endParaRPr sz="3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714375" y="1346597"/>
            <a:ext cx="3643313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9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MARKET PROBLEMS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714375" y="1623417"/>
            <a:ext cx="3643313" cy="43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Financial news is fragmented and high-volume. Investors struggle to extract relevant insights quickly.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714375" y="2263453"/>
            <a:ext cx="3643313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Inter"/>
              <a:buNone/>
            </a:pPr>
            <a:r>
              <a:rPr lang="en-US" sz="10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TRADITIONAL TOOLS LACK: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Google Shape;35;p2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4375" y="2513484"/>
            <a:ext cx="75009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"/>
          <p:cNvSpPr/>
          <p:nvPr/>
        </p:nvSpPr>
        <p:spPr>
          <a:xfrm>
            <a:off x="875108" y="2470621"/>
            <a:ext cx="2035615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850"/>
              <a:buFont typeface="Inter"/>
              <a:buNone/>
            </a:pPr>
            <a:r>
              <a:rPr lang="en-US" sz="105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semantic understanding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" name="Google Shape;37;p2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4375" y="2736726"/>
            <a:ext cx="75009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2"/>
          <p:cNvSpPr/>
          <p:nvPr/>
        </p:nvSpPr>
        <p:spPr>
          <a:xfrm>
            <a:off x="875109" y="2693863"/>
            <a:ext cx="2272940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850"/>
              <a:buFont typeface="Inter"/>
              <a:buNone/>
            </a:pPr>
            <a:r>
              <a:rPr lang="en-US" sz="105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real-time summarization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" name="Google Shape;39;p2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4375" y="2959968"/>
            <a:ext cx="75009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2"/>
          <p:cNvSpPr/>
          <p:nvPr/>
        </p:nvSpPr>
        <p:spPr>
          <a:xfrm>
            <a:off x="875109" y="2917106"/>
            <a:ext cx="2447444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850"/>
              <a:buFont typeface="Inter"/>
              <a:buNone/>
            </a:pPr>
            <a:r>
              <a:rPr lang="en-US" sz="105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sentiment interpretation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/>
          <p:nvPr/>
        </p:nvSpPr>
        <p:spPr>
          <a:xfrm>
            <a:off x="714375" y="4013364"/>
            <a:ext cx="3643313" cy="701511"/>
          </a:xfrm>
          <a:prstGeom prst="rect">
            <a:avLst/>
          </a:prstGeom>
          <a:solidFill>
            <a:srgbClr val="38BDF8">
              <a:alpha val="5098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42" name="Google Shape;42;p2"/>
          <p:cNvSpPr/>
          <p:nvPr/>
        </p:nvSpPr>
        <p:spPr>
          <a:xfrm>
            <a:off x="714375" y="4013364"/>
            <a:ext cx="28575" cy="701511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43" name="Google Shape;43;p2"/>
          <p:cNvSpPr/>
          <p:nvPr/>
        </p:nvSpPr>
        <p:spPr>
          <a:xfrm>
            <a:off x="885825" y="4184814"/>
            <a:ext cx="3300413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700"/>
              <a:buFont typeface="Inter"/>
              <a:buNone/>
            </a:pPr>
            <a:r>
              <a:rPr lang="en-US" sz="10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GOAL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885825" y="4363408"/>
            <a:ext cx="3300413" cy="189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Inter"/>
              <a:buNone/>
            </a:pPr>
            <a:r>
              <a:rPr lang="en-US" sz="1100" b="0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Convert raw news → actionable insights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2"/>
          <p:cNvSpPr/>
          <p:nvPr/>
        </p:nvSpPr>
        <p:spPr>
          <a:xfrm>
            <a:off x="4786313" y="1346597"/>
            <a:ext cx="3643313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9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TARGET USERS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2"/>
          <p:cNvSpPr/>
          <p:nvPr/>
        </p:nvSpPr>
        <p:spPr>
          <a:xfrm>
            <a:off x="4786313" y="1623417"/>
            <a:ext cx="3643313" cy="433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Inter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Portfolio managers, Quant researchers, Macro investors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2"/>
          <p:cNvSpPr/>
          <p:nvPr/>
        </p:nvSpPr>
        <p:spPr>
          <a:xfrm>
            <a:off x="4786313" y="2343485"/>
            <a:ext cx="3643313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9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MINI EXAMPLE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"/>
          <p:cNvSpPr/>
          <p:nvPr/>
        </p:nvSpPr>
        <p:spPr>
          <a:xfrm>
            <a:off x="4786313" y="2620305"/>
            <a:ext cx="3643313" cy="216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Example query: “What is happening with Meta lately?”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4786313" y="3054623"/>
            <a:ext cx="3643313" cy="894755"/>
          </a:xfrm>
          <a:prstGeom prst="rect">
            <a:avLst/>
          </a:prstGeom>
          <a:solidFill>
            <a:srgbClr val="FFFFFF">
              <a:alpha val="1960"/>
            </a:srgbClr>
          </a:solidFill>
          <a:ln w="9525" cap="flat" cmpd="sng">
            <a:solidFill>
              <a:srgbClr val="FFFFFF">
                <a:alpha val="10196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50" name="Google Shape;50;p2"/>
          <p:cNvSpPr/>
          <p:nvPr/>
        </p:nvSpPr>
        <p:spPr>
          <a:xfrm>
            <a:off x="4957763" y="3226073"/>
            <a:ext cx="3300413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43F5E"/>
              </a:buClr>
              <a:buSzPts val="800"/>
              <a:buFont typeface="Inter"/>
              <a:buNone/>
            </a:pPr>
            <a:r>
              <a:rPr lang="en-US" sz="1050" b="1" i="0" u="none" strike="noStrike" cap="none">
                <a:solidFill>
                  <a:srgbClr val="F43F5E"/>
                </a:solidFill>
                <a:latin typeface="Inter"/>
                <a:ea typeface="Inter"/>
                <a:cs typeface="Inter"/>
                <a:sym typeface="Inter"/>
              </a:rPr>
              <a:t>PROBLEM: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2"/>
          <p:cNvSpPr/>
          <p:nvPr/>
        </p:nvSpPr>
        <p:spPr>
          <a:xfrm>
            <a:off x="4957763" y="3420740"/>
            <a:ext cx="3300413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850"/>
              <a:buFont typeface="Inter"/>
              <a:buNone/>
            </a:pPr>
            <a:r>
              <a:rPr lang="en-US" sz="105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Need to read 20+ articles manually to get a comprehensive view.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3"/>
          <p:cNvSpPr/>
          <p:nvPr/>
        </p:nvSpPr>
        <p:spPr>
          <a:xfrm>
            <a:off x="714375" y="0"/>
            <a:ext cx="7715250" cy="106799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59" name="Google Shape;59;p3"/>
          <p:cNvSpPr/>
          <p:nvPr/>
        </p:nvSpPr>
        <p:spPr>
          <a:xfrm>
            <a:off x="714375" y="1060847"/>
            <a:ext cx="7715250" cy="7144"/>
          </a:xfrm>
          <a:prstGeom prst="rect">
            <a:avLst/>
          </a:prstGeom>
          <a:solidFill>
            <a:srgbClr val="C3E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3"/>
          <p:cNvSpPr/>
          <p:nvPr/>
        </p:nvSpPr>
        <p:spPr>
          <a:xfrm>
            <a:off x="714375" y="571500"/>
            <a:ext cx="77152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Inter Black"/>
              <a:buNone/>
            </a:pPr>
            <a:r>
              <a:rPr lang="en-US" sz="3000" b="1" i="0" u="none" strike="noStrike" cap="none" dirty="0">
                <a:solidFill>
                  <a:srgbClr val="FFFFFF"/>
                </a:solidFill>
                <a:latin typeface="Inter Black"/>
                <a:ea typeface="Inter Black"/>
                <a:cs typeface="Inter Black"/>
                <a:sym typeface="Inter Black"/>
              </a:rPr>
              <a:t>PROPOSED ARCHITECTURE</a:t>
            </a:r>
            <a:endParaRPr sz="3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714375" y="1346597"/>
            <a:ext cx="3643313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9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PIPELINE COMPONENTS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" name="Google Shape;62;p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4375" y="1666280"/>
            <a:ext cx="87511" cy="100013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3"/>
          <p:cNvSpPr/>
          <p:nvPr/>
        </p:nvSpPr>
        <p:spPr>
          <a:xfrm>
            <a:off x="916186" y="1623417"/>
            <a:ext cx="3070867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Data collection (API + RSS + scraping)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4" name="Google Shape;64;p3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4375" y="1935956"/>
            <a:ext cx="125016" cy="100013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3"/>
          <p:cNvSpPr/>
          <p:nvPr/>
        </p:nvSpPr>
        <p:spPr>
          <a:xfrm>
            <a:off x="953691" y="1893094"/>
            <a:ext cx="2697696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Data cleaning and chunking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" name="Google Shape;66;p3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4375" y="2205633"/>
            <a:ext cx="100013" cy="100013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3"/>
          <p:cNvSpPr/>
          <p:nvPr/>
        </p:nvSpPr>
        <p:spPr>
          <a:xfrm>
            <a:off x="928687" y="2162770"/>
            <a:ext cx="2258265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Embedding-based retrieval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" name="Google Shape;68;p3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14375" y="2475309"/>
            <a:ext cx="100013" cy="100013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3"/>
          <p:cNvSpPr/>
          <p:nvPr/>
        </p:nvSpPr>
        <p:spPr>
          <a:xfrm>
            <a:off x="928688" y="2432447"/>
            <a:ext cx="2123450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Reranking (Cohere)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0" name="Google Shape;70;p3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14375" y="2744986"/>
            <a:ext cx="100013" cy="100013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3"/>
          <p:cNvSpPr/>
          <p:nvPr/>
        </p:nvSpPr>
        <p:spPr>
          <a:xfrm>
            <a:off x="928688" y="2702123"/>
            <a:ext cx="2258264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Generation (LLM)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2" name="Google Shape;72;p3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14375" y="3014663"/>
            <a:ext cx="100013" cy="100013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3"/>
          <p:cNvSpPr/>
          <p:nvPr/>
        </p:nvSpPr>
        <p:spPr>
          <a:xfrm>
            <a:off x="928688" y="2971800"/>
            <a:ext cx="2607888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Sentiment analysis (</a:t>
            </a:r>
            <a:r>
              <a:rPr lang="en-US" sz="1100" b="0" i="0" u="none" strike="noStrike" cap="none" dirty="0" err="1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FinBERT</a:t>
            </a: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)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3"/>
          <p:cNvSpPr/>
          <p:nvPr/>
        </p:nvSpPr>
        <p:spPr>
          <a:xfrm>
            <a:off x="714426" y="3412922"/>
            <a:ext cx="364320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9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KEY DESIGN CHOICES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5" name="Google Shape;75;p3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14426" y="3732605"/>
            <a:ext cx="100013" cy="100013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3"/>
          <p:cNvSpPr/>
          <p:nvPr/>
        </p:nvSpPr>
        <p:spPr>
          <a:xfrm>
            <a:off x="928737" y="3689742"/>
            <a:ext cx="2722649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Modular pipeline for interpretability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7" name="Google Shape;77;p3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714426" y="4002281"/>
            <a:ext cx="100013" cy="100013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3"/>
          <p:cNvSpPr/>
          <p:nvPr/>
        </p:nvSpPr>
        <p:spPr>
          <a:xfrm>
            <a:off x="928738" y="3959419"/>
            <a:ext cx="2607838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Retrieval + reranking separation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" name="Google Shape;79;p3" descr="preencoded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14426" y="4271958"/>
            <a:ext cx="100013" cy="100013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3"/>
          <p:cNvSpPr/>
          <p:nvPr/>
        </p:nvSpPr>
        <p:spPr>
          <a:xfrm>
            <a:off x="928738" y="4229095"/>
            <a:ext cx="2862838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Sentiment added post-generation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1" name="Google Shape;81;p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824052" y="13"/>
            <a:ext cx="2319950" cy="514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4"/>
          <p:cNvSpPr/>
          <p:nvPr/>
        </p:nvSpPr>
        <p:spPr>
          <a:xfrm>
            <a:off x="714375" y="-300201"/>
            <a:ext cx="7715250" cy="106799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4"/>
          <p:cNvSpPr/>
          <p:nvPr/>
        </p:nvSpPr>
        <p:spPr>
          <a:xfrm>
            <a:off x="714375" y="1060847"/>
            <a:ext cx="7715250" cy="7144"/>
          </a:xfrm>
          <a:prstGeom prst="rect">
            <a:avLst/>
          </a:prstGeom>
          <a:solidFill>
            <a:srgbClr val="C3E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4"/>
          <p:cNvSpPr/>
          <p:nvPr/>
        </p:nvSpPr>
        <p:spPr>
          <a:xfrm>
            <a:off x="714364" y="163807"/>
            <a:ext cx="639247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Inter Black"/>
              <a:buNone/>
            </a:pPr>
            <a:r>
              <a:rPr lang="en-US" sz="3000" b="1" i="0" u="none" strike="noStrike" cap="none" dirty="0">
                <a:solidFill>
                  <a:srgbClr val="FFFFFF"/>
                </a:solidFill>
                <a:latin typeface="Inter Black"/>
                <a:ea typeface="Inter Black"/>
                <a:cs typeface="Inter Black"/>
                <a:sym typeface="Inter Black"/>
              </a:rPr>
              <a:t>BACKEND SYSTEMATIC </a:t>
            </a:r>
            <a:endParaRPr sz="3000" b="1" i="0" u="none" strike="noStrike" cap="none" dirty="0">
              <a:solidFill>
                <a:srgbClr val="FFFFFF"/>
              </a:solidFill>
              <a:latin typeface="Inter Black"/>
              <a:ea typeface="Inter Black"/>
              <a:cs typeface="Inter Black"/>
              <a:sym typeface="Inter Black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Inter Black"/>
              <a:buNone/>
            </a:pPr>
            <a:r>
              <a:rPr lang="en-US" sz="3000" b="1" i="0" u="none" strike="noStrike" cap="none" dirty="0">
                <a:solidFill>
                  <a:srgbClr val="FFFFFF"/>
                </a:solidFill>
                <a:latin typeface="Inter Black"/>
                <a:ea typeface="Inter Black"/>
                <a:cs typeface="Inter Black"/>
                <a:sym typeface="Inter Black"/>
              </a:rPr>
              <a:t>ARCHITECTURE</a:t>
            </a:r>
            <a:endParaRPr sz="3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4"/>
          <p:cNvSpPr/>
          <p:nvPr/>
        </p:nvSpPr>
        <p:spPr>
          <a:xfrm>
            <a:off x="714375" y="1346597"/>
            <a:ext cx="3643313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9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PIPELINE BREAKDOWN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"/>
          <p:cNvSpPr/>
          <p:nvPr/>
        </p:nvSpPr>
        <p:spPr>
          <a:xfrm>
            <a:off x="714375" y="1623417"/>
            <a:ext cx="1392217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Inter"/>
              <a:buNone/>
            </a:pPr>
            <a:r>
              <a:rPr lang="en-US" sz="11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Indexing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4"/>
          <p:cNvSpPr/>
          <p:nvPr/>
        </p:nvSpPr>
        <p:spPr>
          <a:xfrm>
            <a:off x="928688" y="1835944"/>
            <a:ext cx="2720100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800"/>
              <a:buFont typeface="Inter"/>
              <a:buNone/>
            </a:pPr>
            <a:r>
              <a:rPr lang="en-US" sz="105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Collect → Clean → Chunk → Embed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714375" y="2107406"/>
            <a:ext cx="1126000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Inter"/>
              <a:buNone/>
            </a:pPr>
            <a:r>
              <a:rPr lang="en-US" sz="11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Retrieval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4"/>
          <p:cNvSpPr/>
          <p:nvPr/>
        </p:nvSpPr>
        <p:spPr>
          <a:xfrm>
            <a:off x="928687" y="2319933"/>
            <a:ext cx="2720099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800"/>
              <a:buFont typeface="Inter"/>
              <a:buNone/>
            </a:pPr>
            <a:r>
              <a:rPr lang="en-US" sz="105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Cosine similarity → Top-K selection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4"/>
          <p:cNvSpPr/>
          <p:nvPr/>
        </p:nvSpPr>
        <p:spPr>
          <a:xfrm>
            <a:off x="714375" y="2591395"/>
            <a:ext cx="1044977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Inter"/>
              <a:buNone/>
            </a:pPr>
            <a:r>
              <a:rPr lang="en-US" sz="11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RAG Loop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"/>
          <p:cNvSpPr/>
          <p:nvPr/>
        </p:nvSpPr>
        <p:spPr>
          <a:xfrm>
            <a:off x="928688" y="2803922"/>
            <a:ext cx="3074975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800"/>
              <a:buFont typeface="Inter"/>
              <a:buNone/>
            </a:pPr>
            <a:r>
              <a:rPr lang="en-US" sz="1050" b="0" i="0" u="none" strike="noStrike" cap="none" dirty="0" err="1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Rerank</a:t>
            </a:r>
            <a:r>
              <a:rPr lang="en-US" sz="105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 → Generate → Sentiment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4"/>
          <p:cNvSpPr/>
          <p:nvPr/>
        </p:nvSpPr>
        <p:spPr>
          <a:xfrm>
            <a:off x="714376" y="3019572"/>
            <a:ext cx="364320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9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KEY DESIGN DECISIONS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4376" y="3339255"/>
            <a:ext cx="100013" cy="100013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4"/>
          <p:cNvSpPr/>
          <p:nvPr/>
        </p:nvSpPr>
        <p:spPr>
          <a:xfrm>
            <a:off x="928688" y="3296392"/>
            <a:ext cx="2720098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In-memory vector index (NumPy)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4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4376" y="3608931"/>
            <a:ext cx="100013" cy="100013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4"/>
          <p:cNvSpPr/>
          <p:nvPr/>
        </p:nvSpPr>
        <p:spPr>
          <a:xfrm>
            <a:off x="928687" y="3566069"/>
            <a:ext cx="3074975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Two-stage retrieval (embedding + reranking)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3" name="Google Shape;103;p4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4376" y="3878608"/>
            <a:ext cx="100013" cy="100013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4"/>
          <p:cNvSpPr/>
          <p:nvPr/>
        </p:nvSpPr>
        <p:spPr>
          <a:xfrm>
            <a:off x="928687" y="3835745"/>
            <a:ext cx="2903525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Modular architecture for flexibility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5" name="Google Shape;105;p4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14376" y="4148284"/>
            <a:ext cx="100013" cy="100013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4"/>
          <p:cNvSpPr/>
          <p:nvPr/>
        </p:nvSpPr>
        <p:spPr>
          <a:xfrm>
            <a:off x="928688" y="4105422"/>
            <a:ext cx="4309292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Post-generation sentiment for interpretability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514365" y="4348697"/>
            <a:ext cx="3643200" cy="705300"/>
          </a:xfrm>
          <a:prstGeom prst="rect">
            <a:avLst/>
          </a:prstGeom>
          <a:solidFill>
            <a:srgbClr val="38BDF8">
              <a:alpha val="5098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p4"/>
          <p:cNvSpPr/>
          <p:nvPr/>
        </p:nvSpPr>
        <p:spPr>
          <a:xfrm>
            <a:off x="462842" y="4368100"/>
            <a:ext cx="28500" cy="7053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"/>
          <p:cNvSpPr/>
          <p:nvPr/>
        </p:nvSpPr>
        <p:spPr>
          <a:xfrm>
            <a:off x="531912" y="4428312"/>
            <a:ext cx="3300300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900" b="1" i="0" u="none" strike="noStrike" cap="none" dirty="0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KEY INSIGHT</a:t>
            </a:r>
            <a:endParaRPr sz="9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/>
          <p:nvPr/>
        </p:nvSpPr>
        <p:spPr>
          <a:xfrm>
            <a:off x="638585" y="4566811"/>
            <a:ext cx="3518979" cy="482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Inter"/>
              <a:buNone/>
            </a:pPr>
            <a:r>
              <a:rPr lang="en-US" b="0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Retrieval quality determines generation quality</a:t>
            </a:r>
            <a:endParaRPr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95B473-5949-232E-C0C8-61FDA90A693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9279" y="-11921"/>
            <a:ext cx="3734721" cy="516734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5"/>
          <p:cNvSpPr/>
          <p:nvPr/>
        </p:nvSpPr>
        <p:spPr>
          <a:xfrm>
            <a:off x="714375" y="0"/>
            <a:ext cx="7715250" cy="106799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5"/>
          <p:cNvSpPr/>
          <p:nvPr/>
        </p:nvSpPr>
        <p:spPr>
          <a:xfrm>
            <a:off x="714375" y="1060847"/>
            <a:ext cx="7715250" cy="7144"/>
          </a:xfrm>
          <a:prstGeom prst="rect">
            <a:avLst/>
          </a:prstGeom>
          <a:solidFill>
            <a:srgbClr val="C3E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5"/>
          <p:cNvSpPr/>
          <p:nvPr/>
        </p:nvSpPr>
        <p:spPr>
          <a:xfrm>
            <a:off x="714375" y="571500"/>
            <a:ext cx="77152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Inter Black"/>
              <a:buNone/>
            </a:pPr>
            <a:r>
              <a:rPr lang="en-US" sz="3000" b="1" i="0" u="none" strike="noStrike" cap="none" dirty="0">
                <a:solidFill>
                  <a:srgbClr val="FFFFFF"/>
                </a:solidFill>
                <a:latin typeface="Inter Black"/>
                <a:ea typeface="Inter Black"/>
                <a:cs typeface="Inter Black"/>
                <a:sym typeface="Inter Black"/>
              </a:rPr>
              <a:t>WHAT WAS ACTUALLY BUILT</a:t>
            </a:r>
            <a:endParaRPr sz="3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5"/>
          <p:cNvSpPr/>
          <p:nvPr/>
        </p:nvSpPr>
        <p:spPr>
          <a:xfrm>
            <a:off x="714375" y="1489472"/>
            <a:ext cx="3571875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9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CORE SYSTEM STATUS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/>
          <p:nvPr/>
        </p:nvSpPr>
        <p:spPr>
          <a:xfrm>
            <a:off x="714413" y="1721104"/>
            <a:ext cx="3571800" cy="1510200"/>
          </a:xfrm>
          <a:prstGeom prst="rect">
            <a:avLst/>
          </a:prstGeom>
          <a:solidFill>
            <a:srgbClr val="38BDF8">
              <a:alpha val="5098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5"/>
          <p:cNvSpPr/>
          <p:nvPr/>
        </p:nvSpPr>
        <p:spPr>
          <a:xfrm>
            <a:off x="714375" y="1721100"/>
            <a:ext cx="28500" cy="15102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5"/>
          <p:cNvSpPr/>
          <p:nvPr/>
        </p:nvSpPr>
        <p:spPr>
          <a:xfrm>
            <a:off x="885750" y="1857976"/>
            <a:ext cx="371475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nter"/>
              <a:buNone/>
            </a:pPr>
            <a:r>
              <a:rPr lang="en-US" sz="18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FULLY RUNNABLE PIPELINE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5"/>
          <p:cNvSpPr/>
          <p:nvPr/>
        </p:nvSpPr>
        <p:spPr>
          <a:xfrm>
            <a:off x="885749" y="2319449"/>
            <a:ext cx="3000375" cy="6499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End-to-end implementation delivering context-aware answers paired with weighted sentiment intelligence.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5"/>
          <p:cNvSpPr/>
          <p:nvPr/>
        </p:nvSpPr>
        <p:spPr>
          <a:xfrm>
            <a:off x="726628" y="3450041"/>
            <a:ext cx="1659308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Inter"/>
              <a:buNone/>
            </a:pPr>
            <a:r>
              <a:rPr lang="en-US" sz="10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OUTPUT FORMAT: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5"/>
          <p:cNvSpPr/>
          <p:nvPr/>
        </p:nvSpPr>
        <p:spPr>
          <a:xfrm>
            <a:off x="2028861" y="3438283"/>
            <a:ext cx="2528963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950"/>
              <a:buFont typeface="Inter Light"/>
              <a:buNone/>
            </a:pPr>
            <a:r>
              <a:rPr lang="en-US" sz="1100" b="0" i="0" u="none" strike="noStrike" cap="none" dirty="0">
                <a:solidFill>
                  <a:srgbClr val="38BDF8"/>
                </a:solidFill>
                <a:latin typeface="Inter Light"/>
                <a:ea typeface="Inter Light"/>
                <a:cs typeface="Inter Light"/>
                <a:sym typeface="Inter Light"/>
              </a:rPr>
              <a:t>Query → Answer + Sentiment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5"/>
          <p:cNvSpPr/>
          <p:nvPr/>
        </p:nvSpPr>
        <p:spPr>
          <a:xfrm>
            <a:off x="4857750" y="1489472"/>
            <a:ext cx="3571875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9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IMPLEMENTED MODULES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5"/>
          <p:cNvSpPr/>
          <p:nvPr/>
        </p:nvSpPr>
        <p:spPr>
          <a:xfrm>
            <a:off x="4857750" y="1823442"/>
            <a:ext cx="3571875" cy="2232422"/>
          </a:xfrm>
          <a:prstGeom prst="rect">
            <a:avLst/>
          </a:prstGeom>
          <a:solidFill>
            <a:srgbClr val="FFFFFF">
              <a:alpha val="1960"/>
            </a:srgbClr>
          </a:solidFill>
          <a:ln w="9525" cap="flat" cmpd="sng">
            <a:solidFill>
              <a:srgbClr val="FFFFFF">
                <a:alpha val="10196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pic>
        <p:nvPicPr>
          <p:cNvPr id="130" name="Google Shape;130;p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43500" y="2129730"/>
            <a:ext cx="1143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5"/>
          <p:cNvSpPr/>
          <p:nvPr/>
        </p:nvSpPr>
        <p:spPr>
          <a:xfrm>
            <a:off x="5400675" y="2109192"/>
            <a:ext cx="2443274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Multi-source data ingestion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2" name="Google Shape;132;p5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43500" y="2427982"/>
            <a:ext cx="1143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5"/>
          <p:cNvSpPr/>
          <p:nvPr/>
        </p:nvSpPr>
        <p:spPr>
          <a:xfrm>
            <a:off x="5400675" y="2407444"/>
            <a:ext cx="2875224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Text preprocessing and chunking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4" name="Google Shape;134;p5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43500" y="2726234"/>
            <a:ext cx="1143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5"/>
          <p:cNvSpPr/>
          <p:nvPr/>
        </p:nvSpPr>
        <p:spPr>
          <a:xfrm>
            <a:off x="5400674" y="2705695"/>
            <a:ext cx="2128913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Embedding + similarity search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" name="Google Shape;136;p5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43500" y="3024485"/>
            <a:ext cx="1143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5"/>
          <p:cNvSpPr/>
          <p:nvPr/>
        </p:nvSpPr>
        <p:spPr>
          <a:xfrm>
            <a:off x="5400675" y="3003947"/>
            <a:ext cx="2246550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Reranking layer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Google Shape;138;p5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43500" y="3322737"/>
            <a:ext cx="1143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5"/>
          <p:cNvSpPr/>
          <p:nvPr/>
        </p:nvSpPr>
        <p:spPr>
          <a:xfrm>
            <a:off x="5400675" y="3302198"/>
            <a:ext cx="2443274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LLM generation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" name="Google Shape;140;p5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43500" y="3620988"/>
            <a:ext cx="11430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5"/>
          <p:cNvSpPr/>
          <p:nvPr/>
        </p:nvSpPr>
        <p:spPr>
          <a:xfrm>
            <a:off x="5400675" y="3600450"/>
            <a:ext cx="2443274" cy="169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Sentiment scoring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2" name="Google Shape;142;p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42875" y="3822675"/>
            <a:ext cx="3401778" cy="106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6"/>
          <p:cNvSpPr/>
          <p:nvPr/>
        </p:nvSpPr>
        <p:spPr>
          <a:xfrm>
            <a:off x="714375" y="0"/>
            <a:ext cx="7715250" cy="106799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150" name="Google Shape;150;p6"/>
          <p:cNvSpPr/>
          <p:nvPr/>
        </p:nvSpPr>
        <p:spPr>
          <a:xfrm>
            <a:off x="714375" y="1060847"/>
            <a:ext cx="7715250" cy="7144"/>
          </a:xfrm>
          <a:prstGeom prst="rect">
            <a:avLst/>
          </a:prstGeom>
          <a:solidFill>
            <a:srgbClr val="C3E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151" name="Google Shape;151;p6"/>
          <p:cNvSpPr/>
          <p:nvPr/>
        </p:nvSpPr>
        <p:spPr>
          <a:xfrm>
            <a:off x="714375" y="571500"/>
            <a:ext cx="77152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Inter Black"/>
              <a:buNone/>
            </a:pPr>
            <a:r>
              <a:rPr lang="en-US" sz="3000" b="1" i="0" u="none" strike="noStrike" cap="none" dirty="0">
                <a:solidFill>
                  <a:srgbClr val="FFFFFF"/>
                </a:solidFill>
                <a:latin typeface="Inter Black"/>
                <a:ea typeface="Inter Black"/>
                <a:cs typeface="Inter Black"/>
                <a:sym typeface="Inter Black"/>
              </a:rPr>
              <a:t>DEMO / PIPELINE WALKTHROUGH</a:t>
            </a:r>
            <a:endParaRPr sz="3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6"/>
          <p:cNvSpPr/>
          <p:nvPr/>
        </p:nvSpPr>
        <p:spPr>
          <a:xfrm>
            <a:off x="1071563" y="1632347"/>
            <a:ext cx="428625" cy="428625"/>
          </a:xfrm>
          <a:prstGeom prst="rect">
            <a:avLst/>
          </a:prstGeom>
          <a:solidFill>
            <a:srgbClr val="0F172A"/>
          </a:solidFill>
          <a:ln w="18275" cap="flat" cmpd="sng">
            <a:solidFill>
              <a:srgbClr val="38BD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pic>
        <p:nvPicPr>
          <p:cNvPr id="153" name="Google Shape;153;p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89434" y="1760934"/>
            <a:ext cx="192881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6"/>
          <p:cNvSpPr/>
          <p:nvPr/>
        </p:nvSpPr>
        <p:spPr>
          <a:xfrm>
            <a:off x="1040753" y="2175272"/>
            <a:ext cx="490241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Inter"/>
              <a:buNone/>
            </a:pPr>
            <a:r>
              <a:rPr lang="en-US" sz="10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INPUT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6"/>
          <p:cNvSpPr/>
          <p:nvPr/>
        </p:nvSpPr>
        <p:spPr>
          <a:xfrm>
            <a:off x="714375" y="2353866"/>
            <a:ext cx="1143000" cy="310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600"/>
              <a:buFont typeface="Inter"/>
              <a:buNone/>
            </a:pPr>
            <a:r>
              <a:rPr lang="en-US" sz="90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Input query (e.g., META news)</a:t>
            </a:r>
            <a:endParaRPr sz="9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6"/>
          <p:cNvSpPr/>
          <p:nvPr/>
        </p:nvSpPr>
        <p:spPr>
          <a:xfrm>
            <a:off x="2386013" y="1632347"/>
            <a:ext cx="428625" cy="428625"/>
          </a:xfrm>
          <a:prstGeom prst="rect">
            <a:avLst/>
          </a:prstGeom>
          <a:solidFill>
            <a:srgbClr val="0F172A"/>
          </a:solidFill>
          <a:ln w="18275" cap="flat" cmpd="sng">
            <a:solidFill>
              <a:srgbClr val="38BD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pic>
        <p:nvPicPr>
          <p:cNvPr id="157" name="Google Shape;157;p6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93169" y="1760934"/>
            <a:ext cx="214313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6"/>
          <p:cNvSpPr/>
          <p:nvPr/>
        </p:nvSpPr>
        <p:spPr>
          <a:xfrm>
            <a:off x="2176164" y="2175272"/>
            <a:ext cx="848321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Inter"/>
              <a:buNone/>
            </a:pPr>
            <a:r>
              <a:rPr lang="en-US" sz="10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INGESTION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6"/>
          <p:cNvSpPr/>
          <p:nvPr/>
        </p:nvSpPr>
        <p:spPr>
          <a:xfrm>
            <a:off x="2028825" y="2353866"/>
            <a:ext cx="1143000" cy="310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600"/>
              <a:buFont typeface="Inter"/>
              <a:buNone/>
            </a:pPr>
            <a:r>
              <a:rPr lang="en-US" sz="90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Collect and preprocess news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6"/>
          <p:cNvSpPr/>
          <p:nvPr/>
        </p:nvSpPr>
        <p:spPr>
          <a:xfrm>
            <a:off x="3700463" y="1632347"/>
            <a:ext cx="428625" cy="428625"/>
          </a:xfrm>
          <a:prstGeom prst="rect">
            <a:avLst/>
          </a:prstGeom>
          <a:solidFill>
            <a:srgbClr val="0F172A"/>
          </a:solidFill>
          <a:ln w="18275" cap="flat" cmpd="sng">
            <a:solidFill>
              <a:srgbClr val="38BD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pic>
        <p:nvPicPr>
          <p:cNvPr id="161" name="Google Shape;161;p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18334" y="1760934"/>
            <a:ext cx="192881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6"/>
          <p:cNvSpPr/>
          <p:nvPr/>
        </p:nvSpPr>
        <p:spPr>
          <a:xfrm>
            <a:off x="3580805" y="2175272"/>
            <a:ext cx="905471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Inter"/>
              <a:buNone/>
            </a:pPr>
            <a:r>
              <a:rPr lang="en-US" sz="10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EMBEDDING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6"/>
          <p:cNvSpPr/>
          <p:nvPr/>
        </p:nvSpPr>
        <p:spPr>
          <a:xfrm>
            <a:off x="3403997" y="2353866"/>
            <a:ext cx="1021556" cy="310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600"/>
              <a:buFont typeface="Inter"/>
              <a:buNone/>
            </a:pPr>
            <a:r>
              <a:rPr lang="en-US" sz="90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Convert into embeddings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6"/>
          <p:cNvSpPr/>
          <p:nvPr/>
        </p:nvSpPr>
        <p:spPr>
          <a:xfrm>
            <a:off x="5014913" y="1632347"/>
            <a:ext cx="428625" cy="428625"/>
          </a:xfrm>
          <a:prstGeom prst="rect">
            <a:avLst/>
          </a:prstGeom>
          <a:solidFill>
            <a:srgbClr val="0F172A"/>
          </a:solidFill>
          <a:ln w="18275" cap="flat" cmpd="sng">
            <a:solidFill>
              <a:srgbClr val="38BD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pic>
        <p:nvPicPr>
          <p:cNvPr id="165" name="Google Shape;165;p6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43500" y="1760934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6"/>
          <p:cNvSpPr/>
          <p:nvPr/>
        </p:nvSpPr>
        <p:spPr>
          <a:xfrm>
            <a:off x="4922937" y="2175272"/>
            <a:ext cx="848321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Inter"/>
              <a:buNone/>
            </a:pPr>
            <a:r>
              <a:rPr lang="en-US" sz="10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RETRIEVAL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6"/>
          <p:cNvSpPr/>
          <p:nvPr/>
        </p:nvSpPr>
        <p:spPr>
          <a:xfrm>
            <a:off x="4657725" y="2353866"/>
            <a:ext cx="1143000" cy="310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600"/>
              <a:buFont typeface="Inter"/>
              <a:buNone/>
            </a:pPr>
            <a:r>
              <a:rPr lang="en-US" sz="90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Retrieve and rerank documents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6"/>
          <p:cNvSpPr/>
          <p:nvPr/>
        </p:nvSpPr>
        <p:spPr>
          <a:xfrm>
            <a:off x="6329363" y="1632347"/>
            <a:ext cx="428625" cy="428625"/>
          </a:xfrm>
          <a:prstGeom prst="rect">
            <a:avLst/>
          </a:prstGeom>
          <a:solidFill>
            <a:srgbClr val="0F172A"/>
          </a:solidFill>
          <a:ln w="18275" cap="flat" cmpd="sng">
            <a:solidFill>
              <a:srgbClr val="38BD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pic>
        <p:nvPicPr>
          <p:cNvPr id="169" name="Google Shape;169;p6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57950" y="1760934"/>
            <a:ext cx="171450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6"/>
          <p:cNvSpPr/>
          <p:nvPr/>
        </p:nvSpPr>
        <p:spPr>
          <a:xfrm>
            <a:off x="6222206" y="2175272"/>
            <a:ext cx="804566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Inter"/>
              <a:buNone/>
            </a:pPr>
            <a:r>
              <a:rPr lang="en-US" sz="10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SYNTHESIS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6"/>
          <p:cNvSpPr/>
          <p:nvPr/>
        </p:nvSpPr>
        <p:spPr>
          <a:xfrm>
            <a:off x="6198096" y="2353866"/>
            <a:ext cx="691158" cy="310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600"/>
              <a:buFont typeface="Inter"/>
              <a:buNone/>
            </a:pPr>
            <a:r>
              <a:rPr lang="en-US" sz="90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Generate answer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6"/>
          <p:cNvSpPr/>
          <p:nvPr/>
        </p:nvSpPr>
        <p:spPr>
          <a:xfrm>
            <a:off x="7643813" y="1632347"/>
            <a:ext cx="428625" cy="428625"/>
          </a:xfrm>
          <a:prstGeom prst="rect">
            <a:avLst/>
          </a:prstGeom>
          <a:solidFill>
            <a:srgbClr val="0F172A"/>
          </a:solidFill>
          <a:ln w="18275" cap="flat" cmpd="sng">
            <a:solidFill>
              <a:srgbClr val="38BDF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pic>
        <p:nvPicPr>
          <p:cNvPr id="173" name="Google Shape;173;p6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761684" y="1760934"/>
            <a:ext cx="192881" cy="17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6"/>
          <p:cNvSpPr/>
          <p:nvPr/>
        </p:nvSpPr>
        <p:spPr>
          <a:xfrm>
            <a:off x="7528620" y="2175272"/>
            <a:ext cx="796527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Inter"/>
              <a:buNone/>
            </a:pPr>
            <a:r>
              <a:rPr lang="en-US" sz="10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SENTIMENT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6"/>
          <p:cNvSpPr/>
          <p:nvPr/>
        </p:nvSpPr>
        <p:spPr>
          <a:xfrm>
            <a:off x="7391102" y="2353866"/>
            <a:ext cx="934045" cy="310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600"/>
              <a:buFont typeface="Inter"/>
              <a:buNone/>
            </a:pPr>
            <a:r>
              <a:rPr lang="en-US" sz="90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Attach sentiment score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6"/>
          <p:cNvSpPr/>
          <p:nvPr/>
        </p:nvSpPr>
        <p:spPr>
          <a:xfrm>
            <a:off x="714375" y="2884586"/>
            <a:ext cx="3602982" cy="1103709"/>
          </a:xfrm>
          <a:prstGeom prst="rect">
            <a:avLst/>
          </a:prstGeom>
          <a:solidFill>
            <a:srgbClr val="FFFFFF">
              <a:alpha val="1960"/>
            </a:srgbClr>
          </a:solidFill>
          <a:ln w="9525" cap="flat" cmpd="sng">
            <a:solidFill>
              <a:srgbClr val="FFFFFF">
                <a:alpha val="10196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177" name="Google Shape;177;p6"/>
          <p:cNvSpPr/>
          <p:nvPr/>
        </p:nvSpPr>
        <p:spPr>
          <a:xfrm>
            <a:off x="928688" y="2951038"/>
            <a:ext cx="1071563" cy="105370"/>
          </a:xfrm>
          <a:prstGeom prst="rect">
            <a:avLst/>
          </a:prstGeom>
          <a:solidFill>
            <a:srgbClr val="0F172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178" name="Google Shape;178;p6"/>
          <p:cNvSpPr/>
          <p:nvPr/>
        </p:nvSpPr>
        <p:spPr>
          <a:xfrm>
            <a:off x="829285" y="2812857"/>
            <a:ext cx="1465645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5075" tIns="0" rIns="85075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900" b="1" i="0" u="none" strike="noStrike" cap="none" dirty="0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SYSTEM</a:t>
            </a:r>
            <a:r>
              <a:rPr lang="zh-CN" altLang="en-US" sz="900" b="1" i="0" u="none" strike="noStrike" cap="none" dirty="0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900" b="1" i="0" u="none" strike="noStrike" cap="none" dirty="0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OUTPUT</a:t>
            </a:r>
            <a:endParaRPr sz="9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9" name="Google Shape;179;p6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00125" y="3199804"/>
            <a:ext cx="71438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6"/>
          <p:cNvSpPr/>
          <p:nvPr/>
        </p:nvSpPr>
        <p:spPr>
          <a:xfrm>
            <a:off x="1185863" y="3170336"/>
            <a:ext cx="2218134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050"/>
              <a:buFont typeface="Inter Light"/>
              <a:buNone/>
            </a:pPr>
            <a:r>
              <a:rPr lang="en-US" b="0" i="0" u="none" strike="noStrike" cap="none" dirty="0">
                <a:solidFill>
                  <a:srgbClr val="F8FAFC"/>
                </a:solidFill>
                <a:latin typeface="Inter Light"/>
                <a:ea typeface="Inter Light"/>
                <a:cs typeface="Inter Light"/>
                <a:sym typeface="Inter Light"/>
              </a:rPr>
              <a:t>Structured answer</a:t>
            </a:r>
            <a:endParaRPr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6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00125" y="3544490"/>
            <a:ext cx="71438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6"/>
          <p:cNvSpPr/>
          <p:nvPr/>
        </p:nvSpPr>
        <p:spPr>
          <a:xfrm>
            <a:off x="1185862" y="3515022"/>
            <a:ext cx="2380399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8FAFC"/>
              </a:buClr>
              <a:buSzPts val="1050"/>
              <a:buFont typeface="Inter Light"/>
              <a:buNone/>
            </a:pPr>
            <a:r>
              <a:rPr lang="en-US" b="0" i="0" u="none" strike="noStrike" cap="none" dirty="0">
                <a:solidFill>
                  <a:srgbClr val="F8FAFC"/>
                </a:solidFill>
                <a:latin typeface="Inter Light"/>
                <a:ea typeface="Inter Light"/>
                <a:cs typeface="Inter Light"/>
                <a:sym typeface="Inter Light"/>
              </a:rPr>
              <a:t>Weighted sentiment</a:t>
            </a:r>
            <a:endParaRPr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3" name="Google Shape;183;p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599428" y="2843277"/>
            <a:ext cx="3830197" cy="2121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607" y="122431"/>
            <a:ext cx="9173029" cy="526075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7"/>
          <p:cNvSpPr/>
          <p:nvPr/>
        </p:nvSpPr>
        <p:spPr>
          <a:xfrm>
            <a:off x="714375" y="0"/>
            <a:ext cx="7715250" cy="106799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1" name="Google Shape;191;p7"/>
          <p:cNvSpPr/>
          <p:nvPr/>
        </p:nvSpPr>
        <p:spPr>
          <a:xfrm>
            <a:off x="714375" y="1060847"/>
            <a:ext cx="7715250" cy="7144"/>
          </a:xfrm>
          <a:prstGeom prst="rect">
            <a:avLst/>
          </a:prstGeom>
          <a:solidFill>
            <a:srgbClr val="C3E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2" name="Google Shape;192;p7"/>
          <p:cNvSpPr/>
          <p:nvPr/>
        </p:nvSpPr>
        <p:spPr>
          <a:xfrm>
            <a:off x="714375" y="571500"/>
            <a:ext cx="77152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Inter Black"/>
              <a:buNone/>
            </a:pPr>
            <a:r>
              <a:rPr lang="en-US" sz="3000" b="1" i="0" u="none" strike="noStrike" cap="none" dirty="0">
                <a:solidFill>
                  <a:srgbClr val="FFFFFF"/>
                </a:solidFill>
                <a:latin typeface="Inter Black"/>
                <a:ea typeface="Inter Black"/>
                <a:cs typeface="Inter Black"/>
                <a:sym typeface="Inter Black"/>
              </a:rPr>
              <a:t>EXECUTION VS. PLAN</a:t>
            </a:r>
            <a:endParaRPr sz="3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7"/>
          <p:cNvSpPr/>
          <p:nvPr/>
        </p:nvSpPr>
        <p:spPr>
          <a:xfrm>
            <a:off x="714375" y="1496616"/>
            <a:ext cx="3714750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10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ORIGINAL PLAN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4" name="Google Shape;194;p7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4375" y="1744861"/>
            <a:ext cx="85725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7"/>
          <p:cNvSpPr/>
          <p:nvPr/>
        </p:nvSpPr>
        <p:spPr>
          <a:xfrm>
            <a:off x="885825" y="1716286"/>
            <a:ext cx="2274064" cy="189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8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Full system with vector DB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4886324" y="2197154"/>
            <a:ext cx="2193041" cy="189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8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Frontend interface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4886324" y="2446576"/>
            <a:ext cx="1909687" cy="189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8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Real-time pipeline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4714875" y="1496616"/>
            <a:ext cx="3714750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10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ACTUAL EXECUTION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1" name="Google Shape;201;p7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14875" y="1744861"/>
            <a:ext cx="75009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7"/>
          <p:cNvSpPr/>
          <p:nvPr/>
        </p:nvSpPr>
        <p:spPr>
          <a:xfrm>
            <a:off x="4875608" y="1716286"/>
            <a:ext cx="2274063" cy="189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8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Focus on core RAG pipeline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3" name="Google Shape;203;p7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714875" y="1976307"/>
            <a:ext cx="75009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7"/>
          <p:cNvSpPr/>
          <p:nvPr/>
        </p:nvSpPr>
        <p:spPr>
          <a:xfrm>
            <a:off x="4875609" y="1947732"/>
            <a:ext cx="2525314" cy="189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8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In-memory processing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7"/>
          <p:cNvSpPr/>
          <p:nvPr/>
        </p:nvSpPr>
        <p:spPr>
          <a:xfrm>
            <a:off x="714375" y="3323630"/>
            <a:ext cx="3714750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10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WHY THIS DECISION?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7"/>
          <p:cNvSpPr/>
          <p:nvPr/>
        </p:nvSpPr>
        <p:spPr>
          <a:xfrm>
            <a:off x="714375" y="3543300"/>
            <a:ext cx="3286126" cy="6647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Inter Light"/>
              <a:buNone/>
            </a:pPr>
            <a:r>
              <a:rPr lang="en-US" sz="1200" b="0" i="0" u="none" strike="noStrike" cap="none" dirty="0">
                <a:solidFill>
                  <a:srgbClr val="FFFFFF"/>
                </a:solidFill>
                <a:latin typeface="Inter Light"/>
                <a:ea typeface="Inter Light"/>
                <a:cs typeface="Inter Light"/>
                <a:sym typeface="Inter Light"/>
              </a:rPr>
              <a:t>Limited time → focus on core functionality. Goal: ensure end-to-end system works reliably.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7"/>
          <p:cNvSpPr/>
          <p:nvPr/>
        </p:nvSpPr>
        <p:spPr>
          <a:xfrm>
            <a:off x="4714875" y="3323630"/>
            <a:ext cx="3714750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10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TRADE-OFFS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7"/>
          <p:cNvSpPr/>
          <p:nvPr/>
        </p:nvSpPr>
        <p:spPr>
          <a:xfrm>
            <a:off x="4714875" y="3543300"/>
            <a:ext cx="2434796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Inter"/>
              <a:buNone/>
            </a:pPr>
            <a:r>
              <a:rPr lang="en-US" sz="105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Simplicity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1" name="Google Shape;211;p7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529261" y="3543300"/>
            <a:ext cx="1785938" cy="168509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7"/>
          <p:cNvSpPr/>
          <p:nvPr/>
        </p:nvSpPr>
        <p:spPr>
          <a:xfrm>
            <a:off x="6643688" y="3543300"/>
            <a:ext cx="1785938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Inter"/>
              <a:buNone/>
            </a:pPr>
            <a:r>
              <a:rPr lang="en-US" sz="105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Scalability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3" name="Google Shape;213;p7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00923" y="3555076"/>
            <a:ext cx="1921671" cy="17431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7"/>
          <p:cNvSpPr/>
          <p:nvPr/>
        </p:nvSpPr>
        <p:spPr>
          <a:xfrm>
            <a:off x="4714875" y="3964781"/>
            <a:ext cx="1785938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Inter"/>
              <a:buNone/>
            </a:pPr>
            <a:r>
              <a:rPr lang="en-US" sz="105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Dev Speed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Google Shape;211;p7" descr="preencoded.png">
            <a:extLst>
              <a:ext uri="{FF2B5EF4-FFF2-40B4-BE49-F238E27FC236}">
                <a16:creationId xmlns:a16="http://schemas.microsoft.com/office/drawing/2014/main" id="{0FF3453A-AD46-C8A1-7CFE-102C671DBF14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529261" y="3984051"/>
            <a:ext cx="1785938" cy="168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205;p7" descr="preencoded.png">
            <a:extLst>
              <a:ext uri="{FF2B5EF4-FFF2-40B4-BE49-F238E27FC236}">
                <a16:creationId xmlns:a16="http://schemas.microsoft.com/office/drawing/2014/main" id="{1AC8E918-5519-FDD3-9976-F35532A262C3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714874" y="2243864"/>
            <a:ext cx="75009" cy="8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205;p7" descr="preencoded.png">
            <a:extLst>
              <a:ext uri="{FF2B5EF4-FFF2-40B4-BE49-F238E27FC236}">
                <a16:creationId xmlns:a16="http://schemas.microsoft.com/office/drawing/2014/main" id="{9D0F1E4E-C026-BC59-5293-7CD9342F68A0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714874" y="2507053"/>
            <a:ext cx="75009" cy="85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8"/>
          <p:cNvSpPr/>
          <p:nvPr/>
        </p:nvSpPr>
        <p:spPr>
          <a:xfrm>
            <a:off x="714375" y="0"/>
            <a:ext cx="7715250" cy="106799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3" name="Google Shape;223;p8"/>
          <p:cNvSpPr/>
          <p:nvPr/>
        </p:nvSpPr>
        <p:spPr>
          <a:xfrm>
            <a:off x="714375" y="1060847"/>
            <a:ext cx="7715250" cy="7144"/>
          </a:xfrm>
          <a:prstGeom prst="rect">
            <a:avLst/>
          </a:prstGeom>
          <a:solidFill>
            <a:srgbClr val="C3E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4" name="Google Shape;224;p8"/>
          <p:cNvSpPr/>
          <p:nvPr/>
        </p:nvSpPr>
        <p:spPr>
          <a:xfrm>
            <a:off x="714375" y="571500"/>
            <a:ext cx="77152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Inter Black"/>
              <a:buNone/>
            </a:pPr>
            <a:r>
              <a:rPr lang="en-US" sz="3000" b="1" i="0" u="none" strike="noStrike" cap="none" dirty="0">
                <a:solidFill>
                  <a:srgbClr val="FFFFFF"/>
                </a:solidFill>
                <a:latin typeface="Inter Black"/>
                <a:ea typeface="Inter Black"/>
                <a:cs typeface="Inter Black"/>
                <a:sym typeface="Inter Black"/>
              </a:rPr>
              <a:t>TECHNICAL CHALLENGES</a:t>
            </a:r>
            <a:endParaRPr sz="3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8"/>
          <p:cNvSpPr/>
          <p:nvPr/>
        </p:nvSpPr>
        <p:spPr>
          <a:xfrm>
            <a:off x="714375" y="1489472"/>
            <a:ext cx="7715250" cy="1822996"/>
          </a:xfrm>
          <a:prstGeom prst="rect">
            <a:avLst/>
          </a:prstGeom>
          <a:solidFill>
            <a:srgbClr val="FFFFFF">
              <a:alpha val="1960"/>
            </a:srgbClr>
          </a:solidFill>
          <a:ln w="9525" cap="flat" cmpd="sng">
            <a:solidFill>
              <a:srgbClr val="FFFFFF">
                <a:alpha val="10196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6" name="Google Shape;226;p8"/>
          <p:cNvSpPr/>
          <p:nvPr/>
        </p:nvSpPr>
        <p:spPr>
          <a:xfrm>
            <a:off x="714375" y="1489472"/>
            <a:ext cx="3086100" cy="467916"/>
          </a:xfrm>
          <a:prstGeom prst="rect">
            <a:avLst/>
          </a:prstGeom>
          <a:solidFill>
            <a:srgbClr val="38BDF8">
              <a:alpha val="1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7" name="Google Shape;227;p8"/>
          <p:cNvSpPr/>
          <p:nvPr/>
        </p:nvSpPr>
        <p:spPr>
          <a:xfrm>
            <a:off x="714375" y="1950244"/>
            <a:ext cx="3086100" cy="7144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28" name="Google Shape;228;p8"/>
          <p:cNvSpPr/>
          <p:nvPr/>
        </p:nvSpPr>
        <p:spPr>
          <a:xfrm>
            <a:off x="714375" y="1448113"/>
            <a:ext cx="3086100" cy="550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4075" tIns="204075" rIns="204075" bIns="20407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700"/>
              <a:buFont typeface="Inter"/>
              <a:buNone/>
            </a:pPr>
            <a:r>
              <a:rPr lang="en-US" sz="9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CHALLENGES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8"/>
          <p:cNvSpPr/>
          <p:nvPr/>
        </p:nvSpPr>
        <p:spPr>
          <a:xfrm>
            <a:off x="3800475" y="1489472"/>
            <a:ext cx="4629150" cy="467916"/>
          </a:xfrm>
          <a:prstGeom prst="rect">
            <a:avLst/>
          </a:prstGeom>
          <a:solidFill>
            <a:srgbClr val="38BDF8">
              <a:alpha val="1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0" name="Google Shape;230;p8"/>
          <p:cNvSpPr/>
          <p:nvPr/>
        </p:nvSpPr>
        <p:spPr>
          <a:xfrm>
            <a:off x="3800475" y="1950244"/>
            <a:ext cx="4629150" cy="7144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231" name="Google Shape;231;p8"/>
          <p:cNvSpPr/>
          <p:nvPr/>
        </p:nvSpPr>
        <p:spPr>
          <a:xfrm>
            <a:off x="3800475" y="1448113"/>
            <a:ext cx="4629150" cy="550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4075" tIns="204075" rIns="204075" bIns="204075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700"/>
              <a:buFont typeface="Inter"/>
              <a:buNone/>
            </a:pPr>
            <a:r>
              <a:rPr lang="en-US" sz="9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SOLUTIONS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2" name="Google Shape;232;p8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5825" y="2173821"/>
            <a:ext cx="92869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8"/>
          <p:cNvSpPr/>
          <p:nvPr/>
        </p:nvSpPr>
        <p:spPr>
          <a:xfrm>
            <a:off x="1064419" y="2125265"/>
            <a:ext cx="2546882" cy="19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Inter"/>
              <a:buNone/>
            </a:pPr>
            <a:r>
              <a:rPr lang="en-US" sz="10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API LATENCY (MULTIPLE CALLS)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4" name="Google Shape;234;p8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5825" y="2413834"/>
            <a:ext cx="92869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8"/>
          <p:cNvSpPr/>
          <p:nvPr/>
        </p:nvSpPr>
        <p:spPr>
          <a:xfrm>
            <a:off x="1064418" y="2365279"/>
            <a:ext cx="2634257" cy="19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Inter"/>
              <a:buNone/>
            </a:pPr>
            <a:r>
              <a:rPr lang="en-US" sz="10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NOISY RETRIEVAL RESULTS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6" name="Google Shape;236;p8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5825" y="2653847"/>
            <a:ext cx="92869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8"/>
          <p:cNvSpPr/>
          <p:nvPr/>
        </p:nvSpPr>
        <p:spPr>
          <a:xfrm>
            <a:off x="1064419" y="2605292"/>
            <a:ext cx="2412802" cy="19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Inter"/>
              <a:buNone/>
            </a:pPr>
            <a:r>
              <a:rPr lang="en-US" sz="10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INCONSISTENT SCRAPED DATA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8" name="Google Shape;238;p8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85825" y="2893861"/>
            <a:ext cx="92869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8"/>
          <p:cNvSpPr/>
          <p:nvPr/>
        </p:nvSpPr>
        <p:spPr>
          <a:xfrm>
            <a:off x="1064419" y="2845305"/>
            <a:ext cx="3206639" cy="196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00"/>
              <a:buFont typeface="Inter"/>
              <a:buNone/>
            </a:pPr>
            <a:r>
              <a:rPr lang="en-US" sz="1000" b="1" i="0" u="none" strike="noStrike" cap="none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PIPELINE INTEGRATION COMPLEXITY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0" name="Google Shape;240;p8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971925" y="2185262"/>
            <a:ext cx="85725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8"/>
          <p:cNvSpPr/>
          <p:nvPr/>
        </p:nvSpPr>
        <p:spPr>
          <a:xfrm>
            <a:off x="4143375" y="2125267"/>
            <a:ext cx="2546882" cy="20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05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Added reranking layer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2" name="Google Shape;242;p8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971925" y="2448130"/>
            <a:ext cx="85725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8"/>
          <p:cNvSpPr/>
          <p:nvPr/>
        </p:nvSpPr>
        <p:spPr>
          <a:xfrm>
            <a:off x="4143375" y="2388134"/>
            <a:ext cx="2373172" cy="20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05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Introduced logging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4" name="Google Shape;244;p8" descr="preencod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971925" y="2710997"/>
            <a:ext cx="85725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8"/>
          <p:cNvSpPr/>
          <p:nvPr/>
        </p:nvSpPr>
        <p:spPr>
          <a:xfrm>
            <a:off x="4143375" y="2651001"/>
            <a:ext cx="2546882" cy="20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05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Simplified architecture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6" name="Google Shape;246;p8" descr="preencoded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971925" y="2973865"/>
            <a:ext cx="85725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8"/>
          <p:cNvSpPr/>
          <p:nvPr/>
        </p:nvSpPr>
        <p:spPr>
          <a:xfrm>
            <a:off x="4143375" y="2913869"/>
            <a:ext cx="3035189" cy="20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05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Tuned retrieval parameters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9"/>
          <p:cNvSpPr/>
          <p:nvPr/>
        </p:nvSpPr>
        <p:spPr>
          <a:xfrm>
            <a:off x="714375" y="0"/>
            <a:ext cx="7715250" cy="106799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255" name="Google Shape;255;p9"/>
          <p:cNvSpPr/>
          <p:nvPr/>
        </p:nvSpPr>
        <p:spPr>
          <a:xfrm>
            <a:off x="714375" y="1060847"/>
            <a:ext cx="7715250" cy="7144"/>
          </a:xfrm>
          <a:prstGeom prst="rect">
            <a:avLst/>
          </a:prstGeom>
          <a:solidFill>
            <a:srgbClr val="C3E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256" name="Google Shape;256;p9"/>
          <p:cNvSpPr/>
          <p:nvPr/>
        </p:nvSpPr>
        <p:spPr>
          <a:xfrm>
            <a:off x="714375" y="571500"/>
            <a:ext cx="77152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Inter Black"/>
              <a:buNone/>
            </a:pPr>
            <a:r>
              <a:rPr lang="en-US" sz="3000" b="1" i="0" u="none" strike="noStrike" cap="none" dirty="0">
                <a:solidFill>
                  <a:srgbClr val="FFFFFF"/>
                </a:solidFill>
                <a:latin typeface="Inter Black"/>
                <a:ea typeface="Inter Black"/>
                <a:cs typeface="Inter Black"/>
                <a:sym typeface="Inter Black"/>
              </a:rPr>
              <a:t>VALIDATION &amp; RESULTS</a:t>
            </a:r>
            <a:endParaRPr sz="3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9"/>
          <p:cNvSpPr/>
          <p:nvPr/>
        </p:nvSpPr>
        <p:spPr>
          <a:xfrm>
            <a:off x="714375" y="1346597"/>
            <a:ext cx="3643313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9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EVALUATION APPROACH &amp; FINDINGS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8" name="Google Shape;258;p9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4375" y="1651992"/>
            <a:ext cx="85725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9"/>
          <p:cNvSpPr/>
          <p:nvPr/>
        </p:nvSpPr>
        <p:spPr>
          <a:xfrm>
            <a:off x="885825" y="1623417"/>
            <a:ext cx="4614864" cy="180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850"/>
              <a:buFont typeface="Inter"/>
              <a:buNone/>
            </a:pPr>
            <a:r>
              <a:rPr lang="en-US" sz="105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Qualitative analysis of outputs (relevance &amp; coherence)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0" name="Google Shape;260;p9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4375" y="1897726"/>
            <a:ext cx="85725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9"/>
          <p:cNvSpPr/>
          <p:nvPr/>
        </p:nvSpPr>
        <p:spPr>
          <a:xfrm>
            <a:off x="885824" y="1869151"/>
            <a:ext cx="4184609" cy="180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850"/>
              <a:buFont typeface="Inter"/>
              <a:buNone/>
            </a:pPr>
            <a:r>
              <a:rPr lang="en-US" sz="105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Reranking significantly improves retrieval precision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2" name="Google Shape;262;p9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4375" y="2143460"/>
            <a:ext cx="85725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9"/>
          <p:cNvSpPr/>
          <p:nvPr/>
        </p:nvSpPr>
        <p:spPr>
          <a:xfrm>
            <a:off x="885825" y="2114885"/>
            <a:ext cx="4785770" cy="180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850"/>
              <a:buFont typeface="Inter"/>
              <a:buNone/>
            </a:pPr>
            <a:r>
              <a:rPr lang="en-US" sz="105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Sentiment scoring adds critical interpretability layer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9"/>
          <p:cNvSpPr/>
          <p:nvPr/>
        </p:nvSpPr>
        <p:spPr>
          <a:xfrm>
            <a:off x="714375" y="2732094"/>
            <a:ext cx="3643313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9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LIMITATIONS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5" name="Google Shape;265;p9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14375" y="3037489"/>
            <a:ext cx="85725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9"/>
          <p:cNvSpPr/>
          <p:nvPr/>
        </p:nvSpPr>
        <p:spPr>
          <a:xfrm>
            <a:off x="885824" y="3008913"/>
            <a:ext cx="3929063" cy="180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850"/>
              <a:buFont typeface="Inter"/>
              <a:buNone/>
            </a:pPr>
            <a:r>
              <a:rPr lang="en-US" sz="105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Some irrelevant documents remain in top-K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7" name="Google Shape;267;p9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14375" y="3283223"/>
            <a:ext cx="85725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9"/>
          <p:cNvSpPr/>
          <p:nvPr/>
        </p:nvSpPr>
        <p:spPr>
          <a:xfrm>
            <a:off x="885824" y="3254647"/>
            <a:ext cx="3700463" cy="180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850"/>
              <a:buFont typeface="Inter"/>
              <a:buNone/>
            </a:pPr>
            <a:r>
              <a:rPr lang="en-US" sz="105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Latency still noticeable due to multiple API calls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9"/>
          <p:cNvSpPr/>
          <p:nvPr/>
        </p:nvSpPr>
        <p:spPr>
          <a:xfrm>
            <a:off x="4786313" y="3407959"/>
            <a:ext cx="3643313" cy="1306916"/>
          </a:xfrm>
          <a:prstGeom prst="rect">
            <a:avLst/>
          </a:prstGeom>
          <a:solidFill>
            <a:srgbClr val="38BDF8">
              <a:alpha val="5098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270" name="Google Shape;270;p9"/>
          <p:cNvSpPr/>
          <p:nvPr/>
        </p:nvSpPr>
        <p:spPr>
          <a:xfrm>
            <a:off x="4786313" y="3407959"/>
            <a:ext cx="28575" cy="1306916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271" name="Google Shape;271;p9"/>
          <p:cNvSpPr/>
          <p:nvPr/>
        </p:nvSpPr>
        <p:spPr>
          <a:xfrm>
            <a:off x="4872037" y="3479308"/>
            <a:ext cx="3186113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900" b="1" i="0" u="none" strike="noStrike" cap="none" dirty="0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CONCRETE OBSERVATION</a:t>
            </a:r>
            <a:endParaRPr sz="9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9"/>
          <p:cNvSpPr/>
          <p:nvPr/>
        </p:nvSpPr>
        <p:spPr>
          <a:xfrm>
            <a:off x="5014913" y="3827655"/>
            <a:ext cx="1450181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43F5E"/>
              </a:buClr>
              <a:buSzPts val="700"/>
              <a:buFont typeface="Inter"/>
              <a:buNone/>
            </a:pPr>
            <a:r>
              <a:rPr lang="en-US" sz="1000" b="1" i="0" u="none" strike="noStrike" cap="none" dirty="0">
                <a:solidFill>
                  <a:srgbClr val="F43F5E"/>
                </a:solidFill>
                <a:latin typeface="Inter"/>
                <a:ea typeface="Inter"/>
                <a:cs typeface="Inter"/>
                <a:sym typeface="Inter"/>
              </a:rPr>
              <a:t>WITHOUT RERANKING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9"/>
          <p:cNvSpPr/>
          <p:nvPr/>
        </p:nvSpPr>
        <p:spPr>
          <a:xfrm>
            <a:off x="5014913" y="4006248"/>
            <a:ext cx="1450181" cy="3618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850"/>
              <a:buFont typeface="Inter"/>
              <a:buNone/>
            </a:pPr>
            <a:r>
              <a:rPr lang="en-US" sz="105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Noisy results with fragmented context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9"/>
          <p:cNvSpPr/>
          <p:nvPr/>
        </p:nvSpPr>
        <p:spPr>
          <a:xfrm>
            <a:off x="6750844" y="3827655"/>
            <a:ext cx="1450181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0B981"/>
              </a:buClr>
              <a:buSzPts val="700"/>
              <a:buFont typeface="Inter"/>
              <a:buNone/>
            </a:pPr>
            <a:r>
              <a:rPr lang="en-US" sz="1000" b="1" i="0" u="none" strike="noStrike" cap="none" dirty="0">
                <a:solidFill>
                  <a:srgbClr val="10B981"/>
                </a:solidFill>
                <a:latin typeface="Inter"/>
                <a:ea typeface="Inter"/>
                <a:cs typeface="Inter"/>
                <a:sym typeface="Inter"/>
              </a:rPr>
              <a:t>WITH RERANKING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9"/>
          <p:cNvSpPr/>
          <p:nvPr/>
        </p:nvSpPr>
        <p:spPr>
          <a:xfrm>
            <a:off x="6750844" y="4006248"/>
            <a:ext cx="1450181" cy="542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850"/>
              <a:buFont typeface="Inter"/>
              <a:buNone/>
            </a:pPr>
            <a:r>
              <a:rPr lang="en-US" sz="105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More focused and contextually accurate answers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Google Shape;281;g397bb332992_0_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g397bb332992_0_6"/>
          <p:cNvSpPr/>
          <p:nvPr/>
        </p:nvSpPr>
        <p:spPr>
          <a:xfrm>
            <a:off x="714375" y="0"/>
            <a:ext cx="7715400" cy="1068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283" name="Google Shape;283;g397bb332992_0_6"/>
          <p:cNvSpPr/>
          <p:nvPr/>
        </p:nvSpPr>
        <p:spPr>
          <a:xfrm>
            <a:off x="714375" y="1060847"/>
            <a:ext cx="7715400" cy="7200"/>
          </a:xfrm>
          <a:prstGeom prst="rect">
            <a:avLst/>
          </a:prstGeom>
          <a:solidFill>
            <a:srgbClr val="C3E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g397bb332992_0_6"/>
          <p:cNvSpPr/>
          <p:nvPr/>
        </p:nvSpPr>
        <p:spPr>
          <a:xfrm>
            <a:off x="714375" y="571500"/>
            <a:ext cx="7715400" cy="3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Inter Black"/>
              <a:buNone/>
            </a:pPr>
            <a:r>
              <a:rPr lang="en-US" sz="2400" b="1" i="0" u="none" strike="noStrike" cap="none" dirty="0">
                <a:solidFill>
                  <a:srgbClr val="FFFFFF"/>
                </a:solidFill>
                <a:latin typeface="Inter Black"/>
                <a:ea typeface="Inter Black"/>
                <a:cs typeface="Inter Black"/>
                <a:sym typeface="Inter Black"/>
              </a:rPr>
              <a:t>CHANGE DETECTION: TECHNICAL FRAMEWORK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5" name="Google Shape;285;g397bb332992_0_6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4375" y="1651992"/>
            <a:ext cx="85725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g397bb332992_0_6"/>
          <p:cNvSpPr/>
          <p:nvPr/>
        </p:nvSpPr>
        <p:spPr>
          <a:xfrm>
            <a:off x="885825" y="1623417"/>
            <a:ext cx="2541300" cy="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850"/>
              <a:buFont typeface="Inter"/>
              <a:buNone/>
            </a:pPr>
            <a:r>
              <a:rPr lang="en-US" sz="85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Semantic Retrieval / Inverted retrieval Direction</a:t>
            </a:r>
            <a:endParaRPr sz="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7" name="Google Shape;287;g397bb332992_0_6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4375" y="1897726"/>
            <a:ext cx="85725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g397bb332992_0_6"/>
          <p:cNvSpPr/>
          <p:nvPr/>
        </p:nvSpPr>
        <p:spPr>
          <a:xfrm>
            <a:off x="885825" y="1869151"/>
            <a:ext cx="2925300" cy="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850"/>
              <a:buFont typeface="Inter"/>
              <a:buNone/>
            </a:pPr>
            <a:r>
              <a:rPr lang="en-US" sz="85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Verbatim (words identical sent to LLM) to reduce error</a:t>
            </a:r>
            <a:endParaRPr sz="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9" name="Google Shape;289;g397bb332992_0_6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4375" y="2143460"/>
            <a:ext cx="85725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g397bb332992_0_6"/>
          <p:cNvSpPr/>
          <p:nvPr/>
        </p:nvSpPr>
        <p:spPr>
          <a:xfrm>
            <a:off x="885825" y="2114885"/>
            <a:ext cx="2048400" cy="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850"/>
              <a:buFont typeface="Inter"/>
              <a:buNone/>
            </a:pPr>
            <a:r>
              <a:rPr lang="en-US" sz="85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Autonomous RAG / Self-Retrieval RAG</a:t>
            </a:r>
            <a:endParaRPr sz="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g397bb332992_0_6"/>
          <p:cNvSpPr/>
          <p:nvPr/>
        </p:nvSpPr>
        <p:spPr>
          <a:xfrm>
            <a:off x="714375" y="2532069"/>
            <a:ext cx="36432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750"/>
              <a:buFont typeface="Inter"/>
              <a:buNone/>
            </a:pPr>
            <a:r>
              <a:rPr lang="en-US" sz="75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The system decides what is worth retrieving without having a human giving a prompt driven by internal signal (novelty).</a:t>
            </a:r>
            <a:endParaRPr sz="7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g397bb332992_0_6"/>
          <p:cNvSpPr/>
          <p:nvPr/>
        </p:nvSpPr>
        <p:spPr>
          <a:xfrm>
            <a:off x="4786313" y="1623417"/>
            <a:ext cx="3643200" cy="897300"/>
          </a:xfrm>
          <a:prstGeom prst="rect">
            <a:avLst/>
          </a:prstGeom>
          <a:solidFill>
            <a:srgbClr val="38BDF8">
              <a:alpha val="51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g397bb332992_0_6"/>
          <p:cNvSpPr/>
          <p:nvPr/>
        </p:nvSpPr>
        <p:spPr>
          <a:xfrm>
            <a:off x="4786313" y="1623417"/>
            <a:ext cx="28500" cy="8973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g397bb332992_0_6"/>
          <p:cNvSpPr/>
          <p:nvPr/>
        </p:nvSpPr>
        <p:spPr>
          <a:xfrm>
            <a:off x="5014913" y="1852017"/>
            <a:ext cx="3186000" cy="4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urier New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Novelty(c) = 1 - max cos(c, c')</a:t>
            </a:r>
            <a:br>
              <a:rPr lang="en-US" sz="1100" b="1" i="0" u="none" strike="noStrike" cap="none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-US" sz="700" b="1" i="0" u="none" strike="noStrike" cap="none">
                <a:solidFill>
                  <a:srgbClr val="38BDF8"/>
                </a:solidFill>
                <a:latin typeface="Courier New"/>
                <a:ea typeface="Courier New"/>
                <a:cs typeface="Courier New"/>
                <a:sym typeface="Courier New"/>
              </a:rPr>
              <a:t>where c' ∈ quarter N-1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5" name="Google Shape;295;g397bb332992_0_6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6313" y="2777803"/>
            <a:ext cx="85725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g397bb332992_0_6"/>
          <p:cNvSpPr/>
          <p:nvPr/>
        </p:nvSpPr>
        <p:spPr>
          <a:xfrm>
            <a:off x="4957763" y="2749228"/>
            <a:ext cx="1757400" cy="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850"/>
              <a:buFont typeface="Inter"/>
              <a:buNone/>
            </a:pPr>
            <a:r>
              <a:rPr lang="en-US" sz="85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Pipeline computes novelty score</a:t>
            </a:r>
            <a:endParaRPr sz="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7" name="Google Shape;297;g397bb332992_0_6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86313" y="3023536"/>
            <a:ext cx="85725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g397bb332992_0_6"/>
          <p:cNvSpPr/>
          <p:nvPr/>
        </p:nvSpPr>
        <p:spPr>
          <a:xfrm>
            <a:off x="4957763" y="2994961"/>
            <a:ext cx="1834200" cy="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850"/>
              <a:buFont typeface="Inter"/>
              <a:buNone/>
            </a:pPr>
            <a:r>
              <a:rPr lang="en-US" sz="85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Pairs prior chunks for comparison</a:t>
            </a:r>
            <a:endParaRPr sz="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9" name="Google Shape;299;g397bb332992_0_6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6313" y="3269270"/>
            <a:ext cx="85725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g397bb332992_0_6"/>
          <p:cNvSpPr/>
          <p:nvPr/>
        </p:nvSpPr>
        <p:spPr>
          <a:xfrm>
            <a:off x="4957763" y="3240695"/>
            <a:ext cx="1887600" cy="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850"/>
              <a:buFont typeface="Inter"/>
              <a:buNone/>
            </a:pPr>
            <a:r>
              <a:rPr lang="en-US" sz="850" b="0" i="0" u="none" strike="noStrike" cap="none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Provides synthesized result to LLM</a:t>
            </a:r>
            <a:endParaRPr sz="8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g397bb332992_0_6"/>
          <p:cNvSpPr/>
          <p:nvPr/>
        </p:nvSpPr>
        <p:spPr>
          <a:xfrm>
            <a:off x="4786313" y="4446984"/>
            <a:ext cx="3643200" cy="1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600"/>
              <a:buFont typeface="Inter"/>
              <a:buNone/>
            </a:pPr>
            <a:r>
              <a:rPr lang="en-US" sz="600" b="0" i="1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- Ghafouri et al. (2025)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g397bb332992_0_6"/>
          <p:cNvSpPr/>
          <p:nvPr/>
        </p:nvSpPr>
        <p:spPr>
          <a:xfrm>
            <a:off x="4786313" y="4580930"/>
            <a:ext cx="3643200" cy="1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600"/>
              <a:buFont typeface="Inter"/>
              <a:buNone/>
            </a:pPr>
            <a:r>
              <a:rPr lang="en-US" sz="600" b="0" i="1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- Saha, A., et al. (2025). BlackRock LLM agents survey.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3" name="Google Shape;303;g397bb332992_0_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56950" y="1378000"/>
            <a:ext cx="7862017" cy="349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1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11"/>
          <p:cNvSpPr/>
          <p:nvPr/>
        </p:nvSpPr>
        <p:spPr>
          <a:xfrm>
            <a:off x="714375" y="0"/>
            <a:ext cx="7715250" cy="106799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11"/>
          <p:cNvSpPr/>
          <p:nvPr/>
        </p:nvSpPr>
        <p:spPr>
          <a:xfrm>
            <a:off x="714375" y="1060847"/>
            <a:ext cx="7715250" cy="7144"/>
          </a:xfrm>
          <a:prstGeom prst="rect">
            <a:avLst/>
          </a:prstGeom>
          <a:solidFill>
            <a:srgbClr val="C3E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1"/>
          <p:cNvSpPr/>
          <p:nvPr/>
        </p:nvSpPr>
        <p:spPr>
          <a:xfrm>
            <a:off x="714375" y="571500"/>
            <a:ext cx="771525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Inter Black"/>
              <a:buNone/>
            </a:pPr>
            <a:r>
              <a:rPr lang="en-US" sz="2400" b="1" i="0" u="none" strike="noStrike" cap="none" dirty="0">
                <a:solidFill>
                  <a:srgbClr val="FFFFFF"/>
                </a:solidFill>
                <a:latin typeface="Inter Black"/>
                <a:ea typeface="Inter Black"/>
                <a:cs typeface="Inter Black"/>
                <a:sym typeface="Inter Black"/>
              </a:rPr>
              <a:t>CHANGE DETECTION: TECHNICAL FRAMEWORK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1"/>
          <p:cNvSpPr/>
          <p:nvPr/>
        </p:nvSpPr>
        <p:spPr>
          <a:xfrm>
            <a:off x="714375" y="1346597"/>
            <a:ext cx="3643313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900" b="1" i="0" u="none" strike="noStrike" cap="none" dirty="0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RETRIEVAL STRATEGY</a:t>
            </a:r>
            <a:endParaRPr sz="9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4" name="Google Shape;314;p11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4375" y="1651992"/>
            <a:ext cx="85725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11"/>
          <p:cNvSpPr/>
          <p:nvPr/>
        </p:nvSpPr>
        <p:spPr>
          <a:xfrm>
            <a:off x="885825" y="1623417"/>
            <a:ext cx="3315785" cy="180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850"/>
              <a:buFont typeface="Inter"/>
              <a:buNone/>
            </a:pPr>
            <a:r>
              <a:rPr lang="en-US" sz="105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Semantic Retrieval / Inverted retrieval Direction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6" name="Google Shape;316;p11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4375" y="1897726"/>
            <a:ext cx="85725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11"/>
          <p:cNvSpPr/>
          <p:nvPr/>
        </p:nvSpPr>
        <p:spPr>
          <a:xfrm>
            <a:off x="885824" y="1869151"/>
            <a:ext cx="3871913" cy="180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850"/>
              <a:buFont typeface="Inter"/>
              <a:buNone/>
            </a:pPr>
            <a:r>
              <a:rPr lang="en-US" sz="105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Verbatim (words identical sent to LLM) to reduce error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8" name="Google Shape;318;p11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4375" y="2143460"/>
            <a:ext cx="85725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11"/>
          <p:cNvSpPr/>
          <p:nvPr/>
        </p:nvSpPr>
        <p:spPr>
          <a:xfrm>
            <a:off x="885825" y="2114885"/>
            <a:ext cx="3186114" cy="180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850"/>
              <a:buFont typeface="Inter"/>
              <a:buNone/>
            </a:pPr>
            <a:r>
              <a:rPr lang="en-US" sz="105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Autonomous RAG / Self-Retrieval RAG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1"/>
          <p:cNvSpPr/>
          <p:nvPr/>
        </p:nvSpPr>
        <p:spPr>
          <a:xfrm>
            <a:off x="4786313" y="3524925"/>
            <a:ext cx="3643313" cy="393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750"/>
              <a:buFont typeface="Inter"/>
              <a:buNone/>
            </a:pPr>
            <a:r>
              <a:rPr lang="en-US" sz="100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The system decides what is worth retrieving without having a human giving a prompt driven by internal signal (novelty).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1"/>
          <p:cNvSpPr/>
          <p:nvPr/>
        </p:nvSpPr>
        <p:spPr>
          <a:xfrm>
            <a:off x="4786313" y="1346597"/>
            <a:ext cx="3643313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9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NOVELTY COMPUTATION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1"/>
          <p:cNvSpPr/>
          <p:nvPr/>
        </p:nvSpPr>
        <p:spPr>
          <a:xfrm>
            <a:off x="4786313" y="1623417"/>
            <a:ext cx="3643313" cy="897210"/>
          </a:xfrm>
          <a:prstGeom prst="rect">
            <a:avLst/>
          </a:prstGeom>
          <a:solidFill>
            <a:srgbClr val="38BDF8">
              <a:alpha val="5098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11"/>
          <p:cNvSpPr/>
          <p:nvPr/>
        </p:nvSpPr>
        <p:spPr>
          <a:xfrm>
            <a:off x="4786313" y="1623417"/>
            <a:ext cx="28575" cy="89721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11"/>
          <p:cNvSpPr/>
          <p:nvPr/>
        </p:nvSpPr>
        <p:spPr>
          <a:xfrm>
            <a:off x="4957763" y="1690672"/>
            <a:ext cx="3186113" cy="72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urier New"/>
              <a:buNone/>
            </a:pPr>
            <a:r>
              <a:rPr lang="en-US" sz="1600" b="1" i="0" u="none" strike="noStrike" cap="none" dirty="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Novelty(c) = </a:t>
            </a:r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ourier New"/>
              <a:buNone/>
            </a:pPr>
            <a:r>
              <a:rPr lang="en-US" sz="1600" b="1" i="0" u="none" strike="noStrike" cap="none" dirty="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  <a:t>1 - max cos(c, c')</a:t>
            </a:r>
            <a:br>
              <a:rPr lang="en-US" sz="1600" b="1" i="0" u="none" strike="noStrike" cap="none" dirty="0">
                <a:solidFill>
                  <a:srgbClr val="FFFFFF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-US" sz="1000" b="1" i="0" u="none" strike="noStrike" cap="none" dirty="0">
                <a:solidFill>
                  <a:srgbClr val="38BDF8"/>
                </a:solidFill>
                <a:latin typeface="Courier New"/>
                <a:ea typeface="Courier New"/>
                <a:cs typeface="Courier New"/>
                <a:sym typeface="Courier New"/>
              </a:rPr>
              <a:t>where c' ∈ quarter N-1</a:t>
            </a: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5" name="Google Shape;325;p11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6313" y="2777803"/>
            <a:ext cx="85725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11"/>
          <p:cNvSpPr/>
          <p:nvPr/>
        </p:nvSpPr>
        <p:spPr>
          <a:xfrm>
            <a:off x="4957763" y="2749228"/>
            <a:ext cx="2878298" cy="180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850"/>
              <a:buFont typeface="Inter"/>
              <a:buNone/>
            </a:pPr>
            <a:r>
              <a:rPr lang="en-US" sz="105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Pipeline computes novelty score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7" name="Google Shape;327;p11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86313" y="3023536"/>
            <a:ext cx="85725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11"/>
          <p:cNvSpPr/>
          <p:nvPr/>
        </p:nvSpPr>
        <p:spPr>
          <a:xfrm>
            <a:off x="4957762" y="2994961"/>
            <a:ext cx="3186113" cy="180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850"/>
              <a:buFont typeface="Inter"/>
              <a:buNone/>
            </a:pPr>
            <a:r>
              <a:rPr lang="en-US" sz="105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Pairs prior chunks for comparison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9" name="Google Shape;329;p11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786313" y="3269270"/>
            <a:ext cx="85725" cy="85725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11"/>
          <p:cNvSpPr/>
          <p:nvPr/>
        </p:nvSpPr>
        <p:spPr>
          <a:xfrm>
            <a:off x="4957763" y="3240695"/>
            <a:ext cx="3186112" cy="180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850"/>
              <a:buFont typeface="Inter"/>
              <a:buNone/>
            </a:pPr>
            <a:r>
              <a:rPr lang="en-US" sz="105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Provides synthesized result to LLM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1"/>
          <p:cNvSpPr/>
          <p:nvPr/>
        </p:nvSpPr>
        <p:spPr>
          <a:xfrm>
            <a:off x="4786313" y="4446984"/>
            <a:ext cx="3643313" cy="105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600"/>
              <a:buFont typeface="Inter"/>
              <a:buNone/>
            </a:pPr>
            <a:r>
              <a:rPr lang="en-US" sz="600" b="0" i="1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- Ghafouri et al. (2025)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1"/>
          <p:cNvSpPr/>
          <p:nvPr/>
        </p:nvSpPr>
        <p:spPr>
          <a:xfrm>
            <a:off x="4786313" y="4580930"/>
            <a:ext cx="3643313" cy="105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600"/>
              <a:buFont typeface="Inter"/>
              <a:buNone/>
            </a:pPr>
            <a:r>
              <a:rPr lang="en-US" sz="600" b="0" i="1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- Saha, A., et al. (2025). BlackRock LLM agents survey.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F5DA619-5A24-BE6D-1B8F-8FC08616E7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0606" y="2360129"/>
            <a:ext cx="3840497" cy="278337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" name="Google Shape;338;p1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57788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12"/>
          <p:cNvSpPr/>
          <p:nvPr/>
        </p:nvSpPr>
        <p:spPr>
          <a:xfrm>
            <a:off x="714375" y="0"/>
            <a:ext cx="7715250" cy="106799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340" name="Google Shape;340;p12"/>
          <p:cNvSpPr/>
          <p:nvPr/>
        </p:nvSpPr>
        <p:spPr>
          <a:xfrm>
            <a:off x="714375" y="1060847"/>
            <a:ext cx="7715250" cy="7144"/>
          </a:xfrm>
          <a:prstGeom prst="rect">
            <a:avLst/>
          </a:prstGeom>
          <a:solidFill>
            <a:srgbClr val="C3E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341" name="Google Shape;341;p12"/>
          <p:cNvSpPr/>
          <p:nvPr/>
        </p:nvSpPr>
        <p:spPr>
          <a:xfrm>
            <a:off x="714375" y="571500"/>
            <a:ext cx="77152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Inter Black"/>
              <a:buNone/>
            </a:pPr>
            <a:r>
              <a:rPr lang="en-US" sz="3000" b="1" i="0" u="none" strike="noStrike" cap="none" dirty="0">
                <a:solidFill>
                  <a:srgbClr val="FFFFFF"/>
                </a:solidFill>
                <a:latin typeface="Inter Black"/>
                <a:ea typeface="Inter Black"/>
                <a:cs typeface="Inter Black"/>
                <a:sym typeface="Inter Black"/>
              </a:rPr>
              <a:t>KEY TECHNICAL RISKS</a:t>
            </a:r>
            <a:endParaRPr sz="3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2"/>
          <p:cNvSpPr/>
          <p:nvPr/>
        </p:nvSpPr>
        <p:spPr>
          <a:xfrm>
            <a:off x="714375" y="1489472"/>
            <a:ext cx="3571875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9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SYSTEM RISKS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2"/>
          <p:cNvSpPr/>
          <p:nvPr/>
        </p:nvSpPr>
        <p:spPr>
          <a:xfrm>
            <a:off x="714375" y="1823442"/>
            <a:ext cx="3571875" cy="880467"/>
          </a:xfrm>
          <a:prstGeom prst="rect">
            <a:avLst/>
          </a:prstGeom>
          <a:solidFill>
            <a:srgbClr val="FFFFFF">
              <a:alpha val="1960"/>
            </a:srgbClr>
          </a:solidFill>
          <a:ln w="9525" cap="flat" cmpd="sng">
            <a:solidFill>
              <a:srgbClr val="FFFFFF">
                <a:alpha val="5098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pic>
        <p:nvPicPr>
          <p:cNvPr id="344" name="Google Shape;344;p12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85825" y="2009180"/>
            <a:ext cx="142875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12"/>
          <p:cNvSpPr/>
          <p:nvPr/>
        </p:nvSpPr>
        <p:spPr>
          <a:xfrm>
            <a:off x="1171575" y="1994892"/>
            <a:ext cx="294322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Inter"/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SCALABILITY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2"/>
          <p:cNvSpPr/>
          <p:nvPr/>
        </p:nvSpPr>
        <p:spPr>
          <a:xfrm>
            <a:off x="1171575" y="2196703"/>
            <a:ext cx="2943225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800"/>
              <a:buFont typeface="Inter"/>
              <a:buNone/>
            </a:pPr>
            <a:r>
              <a:rPr lang="en-US" sz="105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In-memory design limits processing capacity for massive datasets.</a:t>
            </a:r>
            <a:endParaRPr sz="10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2"/>
          <p:cNvSpPr/>
          <p:nvPr/>
        </p:nvSpPr>
        <p:spPr>
          <a:xfrm>
            <a:off x="714375" y="2918222"/>
            <a:ext cx="3571875" cy="880467"/>
          </a:xfrm>
          <a:prstGeom prst="rect">
            <a:avLst/>
          </a:prstGeom>
          <a:solidFill>
            <a:srgbClr val="FFFFFF">
              <a:alpha val="1960"/>
            </a:srgbClr>
          </a:solidFill>
          <a:ln w="9525" cap="flat" cmpd="sng">
            <a:solidFill>
              <a:srgbClr val="FFFFFF">
                <a:alpha val="5098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pic>
        <p:nvPicPr>
          <p:cNvPr id="348" name="Google Shape;348;p12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5825" y="3103959"/>
            <a:ext cx="178594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12"/>
          <p:cNvSpPr/>
          <p:nvPr/>
        </p:nvSpPr>
        <p:spPr>
          <a:xfrm>
            <a:off x="1207294" y="3089672"/>
            <a:ext cx="2907506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Inter"/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API DEPENDENCY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2"/>
          <p:cNvSpPr/>
          <p:nvPr/>
        </p:nvSpPr>
        <p:spPr>
          <a:xfrm>
            <a:off x="1207294" y="3291483"/>
            <a:ext cx="2907506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800"/>
              <a:buFont typeface="Inter"/>
              <a:buNone/>
            </a:pPr>
            <a:r>
              <a:rPr lang="en-US" sz="105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Heavy reliance on external providers for embeddings and generation.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2"/>
          <p:cNvSpPr/>
          <p:nvPr/>
        </p:nvSpPr>
        <p:spPr>
          <a:xfrm>
            <a:off x="714375" y="4013002"/>
            <a:ext cx="3571875" cy="880467"/>
          </a:xfrm>
          <a:prstGeom prst="rect">
            <a:avLst/>
          </a:prstGeom>
          <a:solidFill>
            <a:srgbClr val="FFFFFF">
              <a:alpha val="1960"/>
            </a:srgbClr>
          </a:solidFill>
          <a:ln w="9525" cap="flat" cmpd="sng">
            <a:solidFill>
              <a:srgbClr val="FFFFFF">
                <a:alpha val="5098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pic>
        <p:nvPicPr>
          <p:cNvPr id="352" name="Google Shape;352;p12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85825" y="4198739"/>
            <a:ext cx="142875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12"/>
          <p:cNvSpPr/>
          <p:nvPr/>
        </p:nvSpPr>
        <p:spPr>
          <a:xfrm>
            <a:off x="1171575" y="4184452"/>
            <a:ext cx="294322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Inter"/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LATENCY ISSUES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2"/>
          <p:cNvSpPr/>
          <p:nvPr/>
        </p:nvSpPr>
        <p:spPr>
          <a:xfrm>
            <a:off x="1171575" y="4386263"/>
            <a:ext cx="2943225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800"/>
              <a:buFont typeface="Inter"/>
              <a:buNone/>
            </a:pPr>
            <a:r>
              <a:rPr lang="en-US" sz="105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Sequential processing of multiple API calls impacts real-time performance.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2"/>
          <p:cNvSpPr/>
          <p:nvPr/>
        </p:nvSpPr>
        <p:spPr>
          <a:xfrm>
            <a:off x="4857750" y="1489472"/>
            <a:ext cx="3571875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9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MODEL RISKS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2"/>
          <p:cNvSpPr/>
          <p:nvPr/>
        </p:nvSpPr>
        <p:spPr>
          <a:xfrm>
            <a:off x="4857750" y="1823442"/>
            <a:ext cx="3571875" cy="880467"/>
          </a:xfrm>
          <a:prstGeom prst="rect">
            <a:avLst/>
          </a:prstGeom>
          <a:solidFill>
            <a:srgbClr val="FFFFFF">
              <a:alpha val="1960"/>
            </a:srgbClr>
          </a:solidFill>
          <a:ln w="9525" cap="flat" cmpd="sng">
            <a:solidFill>
              <a:srgbClr val="FFFFFF">
                <a:alpha val="5098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pic>
        <p:nvPicPr>
          <p:cNvPr id="357" name="Google Shape;357;p12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029200" y="2009180"/>
            <a:ext cx="142875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12"/>
          <p:cNvSpPr/>
          <p:nvPr/>
        </p:nvSpPr>
        <p:spPr>
          <a:xfrm>
            <a:off x="5314950" y="1994892"/>
            <a:ext cx="294322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Inter"/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RETRIEVAL NOISE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2"/>
          <p:cNvSpPr/>
          <p:nvPr/>
        </p:nvSpPr>
        <p:spPr>
          <a:xfrm>
            <a:off x="5314950" y="2196703"/>
            <a:ext cx="2943225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800"/>
              <a:buFont typeface="Inter"/>
              <a:buNone/>
            </a:pPr>
            <a:r>
              <a:rPr lang="en-US" sz="105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Potential for irrelevant documents to dilute generation quality.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2"/>
          <p:cNvSpPr/>
          <p:nvPr/>
        </p:nvSpPr>
        <p:spPr>
          <a:xfrm>
            <a:off x="4857750" y="2918222"/>
            <a:ext cx="3571875" cy="880467"/>
          </a:xfrm>
          <a:prstGeom prst="rect">
            <a:avLst/>
          </a:prstGeom>
          <a:solidFill>
            <a:srgbClr val="FFFFFF">
              <a:alpha val="1960"/>
            </a:srgbClr>
          </a:solidFill>
          <a:ln w="9525" cap="flat" cmpd="sng">
            <a:solidFill>
              <a:srgbClr val="FFFFFF">
                <a:alpha val="5098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pic>
        <p:nvPicPr>
          <p:cNvPr id="361" name="Google Shape;361;p12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029200" y="3103959"/>
            <a:ext cx="160734" cy="142875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12"/>
          <p:cNvSpPr/>
          <p:nvPr/>
        </p:nvSpPr>
        <p:spPr>
          <a:xfrm>
            <a:off x="5332809" y="3089672"/>
            <a:ext cx="2925366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Inter"/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SENTIMENT AGGREGATION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12"/>
          <p:cNvSpPr/>
          <p:nvPr/>
        </p:nvSpPr>
        <p:spPr>
          <a:xfrm>
            <a:off x="5332809" y="3291483"/>
            <a:ext cx="2925366" cy="387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800"/>
              <a:buFont typeface="Inter"/>
              <a:buNone/>
            </a:pPr>
            <a:r>
              <a:rPr lang="en-US" sz="1050" b="0" i="0" u="none" strike="noStrike" cap="none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Simplified scoring logic may overlook nuanced market signals.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1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0" name="Google Shape;370;p13"/>
          <p:cNvSpPr/>
          <p:nvPr/>
        </p:nvSpPr>
        <p:spPr>
          <a:xfrm>
            <a:off x="714375" y="0"/>
            <a:ext cx="7715250" cy="106799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371" name="Google Shape;371;p13"/>
          <p:cNvSpPr/>
          <p:nvPr/>
        </p:nvSpPr>
        <p:spPr>
          <a:xfrm>
            <a:off x="714375" y="1060847"/>
            <a:ext cx="7715250" cy="7144"/>
          </a:xfrm>
          <a:prstGeom prst="rect">
            <a:avLst/>
          </a:prstGeom>
          <a:solidFill>
            <a:srgbClr val="C3E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372" name="Google Shape;372;p13"/>
          <p:cNvSpPr/>
          <p:nvPr/>
        </p:nvSpPr>
        <p:spPr>
          <a:xfrm>
            <a:off x="714375" y="571500"/>
            <a:ext cx="77152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Inter Black"/>
              <a:buNone/>
            </a:pPr>
            <a:r>
              <a:rPr lang="en-US" sz="3000" b="1" i="0" u="none" strike="noStrike" cap="none" dirty="0">
                <a:solidFill>
                  <a:srgbClr val="FFFFFF"/>
                </a:solidFill>
                <a:latin typeface="Inter Black"/>
                <a:ea typeface="Inter Black"/>
                <a:cs typeface="Inter Black"/>
                <a:sym typeface="Inter Black"/>
              </a:rPr>
              <a:t>NEXT TECHNICAL STEPS</a:t>
            </a:r>
            <a:endParaRPr sz="3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3"/>
          <p:cNvSpPr/>
          <p:nvPr/>
        </p:nvSpPr>
        <p:spPr>
          <a:xfrm>
            <a:off x="935831" y="1489472"/>
            <a:ext cx="2159784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9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PHASE 01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13"/>
          <p:cNvSpPr/>
          <p:nvPr/>
        </p:nvSpPr>
        <p:spPr>
          <a:xfrm>
            <a:off x="935831" y="1823442"/>
            <a:ext cx="215978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nter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SHORT-TERM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5" name="Google Shape;375;p1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5831" y="2230636"/>
            <a:ext cx="87511" cy="100013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13"/>
          <p:cNvSpPr/>
          <p:nvPr/>
        </p:nvSpPr>
        <p:spPr>
          <a:xfrm>
            <a:off x="1137642" y="2202061"/>
            <a:ext cx="1957974" cy="379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Add vector database </a:t>
            </a:r>
          </a:p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(FAISS / Pinecone)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7" name="Google Shape;377;p13" descr="preencoded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35831" y="2762120"/>
            <a:ext cx="100013" cy="100013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13"/>
          <p:cNvSpPr/>
          <p:nvPr/>
        </p:nvSpPr>
        <p:spPr>
          <a:xfrm>
            <a:off x="1150143" y="2733545"/>
            <a:ext cx="2296715" cy="189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Improve sentiment aggregation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9" name="Google Shape;379;p13" descr="preencoded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5831" y="3113587"/>
            <a:ext cx="100013" cy="100013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13"/>
          <p:cNvSpPr/>
          <p:nvPr/>
        </p:nvSpPr>
        <p:spPr>
          <a:xfrm>
            <a:off x="1150144" y="3085012"/>
            <a:ext cx="2296714" cy="189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Optimize retrieval pipeline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13"/>
          <p:cNvSpPr/>
          <p:nvPr/>
        </p:nvSpPr>
        <p:spPr>
          <a:xfrm>
            <a:off x="3602822" y="1489472"/>
            <a:ext cx="2159784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9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PHASE 02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13"/>
          <p:cNvSpPr/>
          <p:nvPr/>
        </p:nvSpPr>
        <p:spPr>
          <a:xfrm>
            <a:off x="3602822" y="1823442"/>
            <a:ext cx="215978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nter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MID-TERM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5" name="Google Shape;385;p13" descr="preencoded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602822" y="2259211"/>
            <a:ext cx="100013" cy="100013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13"/>
          <p:cNvSpPr/>
          <p:nvPr/>
        </p:nvSpPr>
        <p:spPr>
          <a:xfrm>
            <a:off x="3817134" y="2230636"/>
            <a:ext cx="1880010" cy="189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Add evaluation metrics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13"/>
          <p:cNvSpPr/>
          <p:nvPr/>
        </p:nvSpPr>
        <p:spPr>
          <a:xfrm>
            <a:off x="6269813" y="1489472"/>
            <a:ext cx="2159784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9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PHASE 03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3"/>
          <p:cNvSpPr/>
          <p:nvPr/>
        </p:nvSpPr>
        <p:spPr>
          <a:xfrm>
            <a:off x="6269813" y="1823442"/>
            <a:ext cx="215978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Inter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LONG-TERM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9" name="Google Shape;389;p13" descr="preencoded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269813" y="2230636"/>
            <a:ext cx="112514" cy="100013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13"/>
          <p:cNvSpPr/>
          <p:nvPr/>
        </p:nvSpPr>
        <p:spPr>
          <a:xfrm>
            <a:off x="6496627" y="2202061"/>
            <a:ext cx="2462178" cy="189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Real-time streaming system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1" name="Google Shape;391;p13" descr="preencod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269813" y="2582103"/>
            <a:ext cx="125016" cy="100013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13"/>
          <p:cNvSpPr/>
          <p:nvPr/>
        </p:nvSpPr>
        <p:spPr>
          <a:xfrm>
            <a:off x="6509128" y="2553528"/>
            <a:ext cx="2296714" cy="1896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Multi-language support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1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14"/>
          <p:cNvSpPr/>
          <p:nvPr/>
        </p:nvSpPr>
        <p:spPr>
          <a:xfrm>
            <a:off x="714375" y="0"/>
            <a:ext cx="7715250" cy="1067991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400" name="Google Shape;400;p14"/>
          <p:cNvSpPr/>
          <p:nvPr/>
        </p:nvSpPr>
        <p:spPr>
          <a:xfrm>
            <a:off x="714375" y="1060847"/>
            <a:ext cx="7715250" cy="7144"/>
          </a:xfrm>
          <a:prstGeom prst="rect">
            <a:avLst/>
          </a:prstGeom>
          <a:solidFill>
            <a:srgbClr val="C3EBF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401" name="Google Shape;401;p14"/>
          <p:cNvSpPr/>
          <p:nvPr/>
        </p:nvSpPr>
        <p:spPr>
          <a:xfrm>
            <a:off x="714375" y="571500"/>
            <a:ext cx="771525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Inter Black"/>
              <a:buNone/>
            </a:pPr>
            <a:r>
              <a:rPr lang="en-US" sz="3000" b="1" i="0" u="none" strike="noStrike" cap="none" dirty="0">
                <a:solidFill>
                  <a:srgbClr val="FFFFFF"/>
                </a:solidFill>
                <a:latin typeface="Inter Black"/>
                <a:ea typeface="Inter Black"/>
                <a:cs typeface="Inter Black"/>
                <a:sym typeface="Inter Black"/>
              </a:rPr>
              <a:t>KEY TAKEAWAYS</a:t>
            </a:r>
            <a:endParaRPr sz="3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14"/>
          <p:cNvSpPr/>
          <p:nvPr/>
        </p:nvSpPr>
        <p:spPr>
          <a:xfrm>
            <a:off x="714375" y="1489472"/>
            <a:ext cx="3571875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9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CORE FINDINGS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3" name="Google Shape;403;p1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4375" y="1852017"/>
            <a:ext cx="128588" cy="128588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14"/>
          <p:cNvSpPr/>
          <p:nvPr/>
        </p:nvSpPr>
        <p:spPr>
          <a:xfrm>
            <a:off x="985838" y="1823442"/>
            <a:ext cx="3028949" cy="203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RAG works well for financial news synthesis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5" name="Google Shape;405;p1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4375" y="2216348"/>
            <a:ext cx="128588" cy="128588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14"/>
          <p:cNvSpPr/>
          <p:nvPr/>
        </p:nvSpPr>
        <p:spPr>
          <a:xfrm>
            <a:off x="985837" y="2187773"/>
            <a:ext cx="2625463" cy="203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Reranking is critical for quality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7" name="Google Shape;407;p1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4375" y="2580680"/>
            <a:ext cx="128588" cy="128588"/>
          </a:xfrm>
          <a:prstGeom prst="rect">
            <a:avLst/>
          </a:prstGeom>
          <a:noFill/>
          <a:ln>
            <a:noFill/>
          </a:ln>
        </p:spPr>
      </p:pic>
      <p:sp>
        <p:nvSpPr>
          <p:cNvPr id="408" name="Google Shape;408;p14"/>
          <p:cNvSpPr/>
          <p:nvPr/>
        </p:nvSpPr>
        <p:spPr>
          <a:xfrm>
            <a:off x="985838" y="2552105"/>
            <a:ext cx="2880106" cy="203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Sentiment adds decision value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9" name="Google Shape;409;p14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4375" y="2945011"/>
            <a:ext cx="128588" cy="128588"/>
          </a:xfrm>
          <a:prstGeom prst="rect">
            <a:avLst/>
          </a:prstGeom>
          <a:noFill/>
          <a:ln>
            <a:noFill/>
          </a:ln>
        </p:spPr>
      </p:pic>
      <p:sp>
        <p:nvSpPr>
          <p:cNvPr id="410" name="Google Shape;410;p14"/>
          <p:cNvSpPr/>
          <p:nvPr/>
        </p:nvSpPr>
        <p:spPr>
          <a:xfrm>
            <a:off x="985838" y="2916436"/>
            <a:ext cx="3028948" cy="203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CBD5E1"/>
              </a:buClr>
              <a:buSzPts val="950"/>
              <a:buFont typeface="Inter"/>
              <a:buNone/>
            </a:pPr>
            <a:r>
              <a:rPr lang="en-US" sz="1100" b="0" i="0" u="none" strike="noStrike" cap="none" dirty="0">
                <a:solidFill>
                  <a:srgbClr val="CBD5E1"/>
                </a:solidFill>
                <a:latin typeface="Inter"/>
                <a:ea typeface="Inter"/>
                <a:cs typeface="Inter"/>
                <a:sym typeface="Inter"/>
              </a:rPr>
              <a:t>Trade-offs between speed and scalability</a:t>
            </a:r>
            <a:endParaRPr sz="11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14"/>
          <p:cNvSpPr/>
          <p:nvPr/>
        </p:nvSpPr>
        <p:spPr>
          <a:xfrm>
            <a:off x="4857750" y="1489472"/>
            <a:ext cx="3571875" cy="138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8BDF8"/>
              </a:buClr>
              <a:buSzPts val="600"/>
              <a:buFont typeface="Inter"/>
              <a:buNone/>
            </a:pPr>
            <a:r>
              <a:rPr lang="en-US" sz="900" b="1" i="0" u="none" strike="noStrike" cap="none">
                <a:solidFill>
                  <a:srgbClr val="38BDF8"/>
                </a:solidFill>
                <a:latin typeface="Inter"/>
                <a:ea typeface="Inter"/>
                <a:cs typeface="Inter"/>
                <a:sym typeface="Inter"/>
              </a:rPr>
              <a:t>TECHNICAL INNOVATIONS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4"/>
          <p:cNvSpPr/>
          <p:nvPr/>
        </p:nvSpPr>
        <p:spPr>
          <a:xfrm>
            <a:off x="4857750" y="1823442"/>
            <a:ext cx="3571875" cy="2107406"/>
          </a:xfrm>
          <a:prstGeom prst="rect">
            <a:avLst/>
          </a:prstGeom>
          <a:solidFill>
            <a:srgbClr val="FFFFFF">
              <a:alpha val="1960"/>
            </a:srgbClr>
          </a:solidFill>
          <a:ln w="9525" cap="flat" cmpd="sng">
            <a:solidFill>
              <a:srgbClr val="FFFFFF">
                <a:alpha val="10196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413" name="Google Shape;413;p14"/>
          <p:cNvSpPr/>
          <p:nvPr/>
        </p:nvSpPr>
        <p:spPr>
          <a:xfrm>
            <a:off x="5086350" y="2052042"/>
            <a:ext cx="3114675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Inter"/>
              <a:buNone/>
            </a:pPr>
            <a:r>
              <a:rPr lang="en-US" sz="10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SEMANTIC RETRIEVAL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14"/>
          <p:cNvSpPr/>
          <p:nvPr/>
        </p:nvSpPr>
        <p:spPr>
          <a:xfrm>
            <a:off x="5086350" y="2202061"/>
            <a:ext cx="324742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750"/>
              <a:buFont typeface="Inter"/>
              <a:buNone/>
            </a:pPr>
            <a:r>
              <a:rPr lang="en-US" sz="100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Inverted retrieval direction using verbatim text to minimize synthesis errors.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14"/>
          <p:cNvSpPr/>
          <p:nvPr/>
        </p:nvSpPr>
        <p:spPr>
          <a:xfrm>
            <a:off x="5086350" y="2644973"/>
            <a:ext cx="3114675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Inter"/>
              <a:buNone/>
            </a:pPr>
            <a:r>
              <a:rPr lang="en-US" sz="10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NOVELTY FORMULA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14"/>
          <p:cNvSpPr/>
          <p:nvPr/>
        </p:nvSpPr>
        <p:spPr>
          <a:xfrm>
            <a:off x="5086350" y="2794992"/>
            <a:ext cx="31146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750"/>
              <a:buFont typeface="Inter"/>
              <a:buNone/>
            </a:pPr>
            <a:r>
              <a:rPr lang="en-US" sz="100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Novelty(c) = 1 - max cos(c, c') for quarter-over-quarter change detection.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14"/>
          <p:cNvSpPr/>
          <p:nvPr/>
        </p:nvSpPr>
        <p:spPr>
          <a:xfrm>
            <a:off x="5086350" y="3237905"/>
            <a:ext cx="3114675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00"/>
              <a:buFont typeface="Inter"/>
              <a:buNone/>
            </a:pPr>
            <a:r>
              <a:rPr lang="en-US" sz="10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AUTONOMOUS RAG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14"/>
          <p:cNvSpPr/>
          <p:nvPr/>
        </p:nvSpPr>
        <p:spPr>
          <a:xfrm>
            <a:off x="5086350" y="3387923"/>
            <a:ext cx="324742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750"/>
              <a:buFont typeface="Inter"/>
              <a:buNone/>
            </a:pPr>
            <a:r>
              <a:rPr lang="en-US" sz="1000" b="0" i="0" u="none" strike="noStrike" cap="none" dirty="0">
                <a:solidFill>
                  <a:srgbClr val="94A3B8"/>
                </a:solidFill>
                <a:latin typeface="Inter"/>
                <a:ea typeface="Inter"/>
                <a:cs typeface="Inter"/>
                <a:sym typeface="Inter"/>
              </a:rPr>
              <a:t>Self-retrieval system driven by internal novelty signals without human prompting.</a:t>
            </a:r>
            <a:endParaRPr sz="1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p1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15"/>
          <p:cNvSpPr/>
          <p:nvPr/>
        </p:nvSpPr>
        <p:spPr>
          <a:xfrm>
            <a:off x="3637955" y="1918097"/>
            <a:ext cx="1868091" cy="1037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200"/>
              <a:buFont typeface="Inter Black"/>
              <a:buNone/>
            </a:pPr>
            <a:r>
              <a:rPr lang="en-US" sz="6200" b="1" i="0" u="none" strike="noStrike" cap="none">
                <a:solidFill>
                  <a:srgbClr val="FFFFFF"/>
                </a:solidFill>
                <a:latin typeface="Inter Black"/>
                <a:ea typeface="Inter Black"/>
                <a:cs typeface="Inter Black"/>
                <a:sym typeface="Inter Black"/>
              </a:rPr>
              <a:t>Q&amp;A</a:t>
            </a:r>
            <a:endParaRPr sz="6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5"/>
          <p:cNvSpPr/>
          <p:nvPr/>
        </p:nvSpPr>
        <p:spPr>
          <a:xfrm>
            <a:off x="2444506" y="3092351"/>
            <a:ext cx="5002411" cy="1553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94A3B8"/>
              </a:buClr>
              <a:buSzPts val="950"/>
              <a:buFont typeface="Inter Light"/>
              <a:buNone/>
            </a:pPr>
            <a:r>
              <a:rPr lang="en-US" sz="950" b="0" i="0" u="none" strike="noStrike" cap="none" dirty="0">
                <a:solidFill>
                  <a:srgbClr val="94A3B8"/>
                </a:solidFill>
                <a:latin typeface="Inter Light"/>
                <a:ea typeface="Inter Light"/>
                <a:cs typeface="Inter Light"/>
                <a:sym typeface="Inter Light"/>
              </a:rPr>
              <a:t>FINANCIAL NEWS RAG WITH SENTIMENT ANALYSIS</a:t>
            </a:r>
            <a:endParaRPr sz="95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15"/>
          <p:cNvSpPr/>
          <p:nvPr/>
        </p:nvSpPr>
        <p:spPr>
          <a:xfrm>
            <a:off x="3428107" y="4609505"/>
            <a:ext cx="2287786" cy="105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75569"/>
              </a:buClr>
              <a:buSzPts val="600"/>
              <a:buFont typeface="Inter"/>
              <a:buNone/>
            </a:pPr>
            <a:r>
              <a:rPr lang="en-US" sz="600" b="0" i="0" u="none" strike="noStrike" cap="non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STRATEGIC INTELLIGENCE // 2026</a:t>
            </a:r>
            <a:endParaRPr sz="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850</Words>
  <Application>Microsoft Macintosh PowerPoint</Application>
  <PresentationFormat>On-screen Show (16:9)</PresentationFormat>
  <Paragraphs>197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Inter Black</vt:lpstr>
      <vt:lpstr>Courier New</vt:lpstr>
      <vt:lpstr>Inter Light</vt:lpstr>
      <vt:lpstr>Arial</vt:lpstr>
      <vt:lpstr>Calibri</vt:lpstr>
      <vt:lpstr>Inter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cp:lastModifiedBy>상욱 박</cp:lastModifiedBy>
  <cp:revision>7</cp:revision>
  <dcterms:created xsi:type="dcterms:W3CDTF">2026-04-26T00:15:57Z</dcterms:created>
  <dcterms:modified xsi:type="dcterms:W3CDTF">2026-04-26T02:48:30Z</dcterms:modified>
</cp:coreProperties>
</file>